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ags/tag1.xml" ContentType="application/vnd.openxmlformats-officedocument.presentationml.tags+xml"/>
  <Override PartName="/ppt/notesSlides/notesSlide2.xml" ContentType="application/vnd.openxmlformats-officedocument.presentationml.notesSlide+xml"/>
  <Override PartName="/ppt/charts/chart2.xml" ContentType="application/vnd.openxmlformats-officedocument.drawingml.chart+xml"/>
  <Override PartName="/ppt/notesSlides/notesSlide3.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3.xml" ContentType="application/vnd.ms-office.chartstyle+xml"/>
  <Override PartName="/ppt/charts/colors3.xml" ContentType="application/vnd.ms-office.chartcolorstyle+xml"/>
  <Override PartName="/ppt/charts/chart6.xml" ContentType="application/vnd.openxmlformats-officedocument.drawingml.chart+xml"/>
  <Override PartName="/ppt/charts/style4.xml" ContentType="application/vnd.ms-office.chartstyle+xml"/>
  <Override PartName="/ppt/charts/colors4.xml" ContentType="application/vnd.ms-office.chartcolorstyle+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charts/chart8.xml" ContentType="application/vnd.openxmlformats-officedocument.drawingml.chart+xml"/>
  <Override PartName="/ppt/charts/style6.xml" ContentType="application/vnd.ms-office.chartstyle+xml"/>
  <Override PartName="/ppt/charts/colors6.xml" ContentType="application/vnd.ms-office.chartcolorstyle+xml"/>
  <Override PartName="/ppt/charts/chart9.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5.xml" ContentType="application/vnd.openxmlformats-officedocument.presentationml.notesSlide+xml"/>
  <Override PartName="/ppt/charts/chart10.xml" ContentType="application/vnd.openxmlformats-officedocument.drawingml.char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 id="2147483684" r:id="rId2"/>
    <p:sldMasterId id="2147483726" r:id="rId3"/>
    <p:sldMasterId id="2147483754" r:id="rId4"/>
  </p:sldMasterIdLst>
  <p:notesMasterIdLst>
    <p:notesMasterId r:id="rId11"/>
  </p:notesMasterIdLst>
  <p:sldIdLst>
    <p:sldId id="279" r:id="rId5"/>
    <p:sldId id="260" r:id="rId6"/>
    <p:sldId id="265" r:id="rId7"/>
    <p:sldId id="268" r:id="rId8"/>
    <p:sldId id="270" r:id="rId9"/>
    <p:sldId id="27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37"/>
    <p:restoredTop sz="86494"/>
  </p:normalViewPr>
  <p:slideViewPr>
    <p:cSldViewPr snapToGrid="0" snapToObjects="1">
      <p:cViewPr varScale="1">
        <p:scale>
          <a:sx n="59" d="100"/>
          <a:sy n="59" d="100"/>
        </p:scale>
        <p:origin x="192" y="72"/>
      </p:cViewPr>
      <p:guideLst>
        <p:guide orient="horz" pos="2160"/>
        <p:guide pos="3840"/>
      </p:guideLst>
    </p:cSldViewPr>
  </p:slideViewPr>
  <p:outlineViewPr>
    <p:cViewPr>
      <p:scale>
        <a:sx n="33" d="100"/>
        <a:sy n="33" d="100"/>
      </p:scale>
      <p:origin x="0" y="-504"/>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3.xml"/><Relationship Id="rId1" Type="http://schemas.microsoft.com/office/2011/relationships/chartStyle" Target="style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4.xml"/><Relationship Id="rId1" Type="http://schemas.microsoft.com/office/2011/relationships/chartStyle" Target="style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5.xml"/><Relationship Id="rId1" Type="http://schemas.microsoft.com/office/2011/relationships/chartStyle" Target="style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6.xml"/><Relationship Id="rId1" Type="http://schemas.microsoft.com/office/2011/relationships/chartStyle" Target="style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view3D>
      <c:rotX val="75"/>
      <c:rotY val="0"/>
      <c:rAngAx val="0"/>
    </c:view3D>
    <c:floor>
      <c:thickness val="0"/>
    </c:floor>
    <c:sideWall>
      <c:thickness val="0"/>
    </c:sideWall>
    <c:backWall>
      <c:thickness val="0"/>
    </c:backWall>
    <c:plotArea>
      <c:layout>
        <c:manualLayout>
          <c:layoutTarget val="inner"/>
          <c:xMode val="edge"/>
          <c:yMode val="edge"/>
          <c:x val="0.19188132659791299"/>
          <c:y val="0"/>
          <c:w val="0.71226994377747399"/>
          <c:h val="1"/>
        </c:manualLayout>
      </c:layout>
      <c:pie3DChart>
        <c:varyColors val="1"/>
        <c:ser>
          <c:idx val="0"/>
          <c:order val="0"/>
          <c:tx>
            <c:strRef>
              <c:f>Sheet1!$A$2</c:f>
              <c:strCache>
                <c:ptCount val="1"/>
                <c:pt idx="0">
                  <c:v>Yes</c:v>
                </c:pt>
              </c:strCache>
            </c:strRef>
          </c:tx>
          <c:spPr>
            <a:ln>
              <a:solidFill>
                <a:schemeClr val="bg1"/>
              </a:solidFill>
            </a:ln>
          </c:spPr>
          <c:dPt>
            <c:idx val="0"/>
            <c:bubble3D val="0"/>
            <c:spPr>
              <a:solidFill>
                <a:schemeClr val="tx2">
                  <a:lumMod val="50000"/>
                  <a:lumOff val="50000"/>
                </a:schemeClr>
              </a:solidFill>
              <a:ln>
                <a:solidFill>
                  <a:schemeClr val="bg1"/>
                </a:solidFill>
              </a:ln>
            </c:spPr>
            <c:extLst>
              <c:ext xmlns:c16="http://schemas.microsoft.com/office/drawing/2014/chart" uri="{C3380CC4-5D6E-409C-BE32-E72D297353CC}">
                <c16:uniqueId val="{00000001-7C46-4133-9CCB-FA1FBB678734}"/>
              </c:ext>
            </c:extLst>
          </c:dPt>
          <c:dPt>
            <c:idx val="1"/>
            <c:bubble3D val="0"/>
            <c:explosion val="10"/>
            <c:spPr>
              <a:solidFill>
                <a:schemeClr val="accent2"/>
              </a:solidFill>
              <a:ln>
                <a:solidFill>
                  <a:schemeClr val="bg1"/>
                </a:solidFill>
              </a:ln>
            </c:spPr>
            <c:extLst>
              <c:ext xmlns:c16="http://schemas.microsoft.com/office/drawing/2014/chart" uri="{C3380CC4-5D6E-409C-BE32-E72D297353CC}">
                <c16:uniqueId val="{00000003-7C46-4133-9CCB-FA1FBB678734}"/>
              </c:ext>
            </c:extLst>
          </c:dPt>
          <c:dPt>
            <c:idx val="2"/>
            <c:bubble3D val="0"/>
            <c:spPr>
              <a:solidFill>
                <a:schemeClr val="bg2">
                  <a:lumMod val="40000"/>
                  <a:lumOff val="60000"/>
                </a:schemeClr>
              </a:solidFill>
              <a:ln>
                <a:solidFill>
                  <a:schemeClr val="bg1"/>
                </a:solidFill>
              </a:ln>
            </c:spPr>
            <c:extLst>
              <c:ext xmlns:c16="http://schemas.microsoft.com/office/drawing/2014/chart" uri="{C3380CC4-5D6E-409C-BE32-E72D297353CC}">
                <c16:uniqueId val="{00000005-7C46-4133-9CCB-FA1FBB678734}"/>
              </c:ext>
            </c:extLst>
          </c:dPt>
          <c:dLbls>
            <c:dLbl>
              <c:idx val="0"/>
              <c:layout>
                <c:manualLayout>
                  <c:x val="-6.2037082431818699E-2"/>
                  <c:y val="0.19817947544446399"/>
                </c:manualLayout>
              </c:layout>
              <c:spPr>
                <a:ln w="28575">
                  <a:solidFill>
                    <a:schemeClr val="tx1"/>
                  </a:solidFill>
                </a:ln>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C46-4133-9CCB-FA1FBB678734}"/>
                </c:ext>
              </c:extLst>
            </c:dLbl>
            <c:dLbl>
              <c:idx val="1"/>
              <c:layout>
                <c:manualLayout>
                  <c:x val="-0.19786936509008399"/>
                  <c:y val="-4.1189649709558199E-2"/>
                </c:manualLayout>
              </c:layout>
              <c:spPr>
                <a:ln w="28575">
                  <a:solidFill>
                    <a:schemeClr val="tx1"/>
                  </a:solidFill>
                </a:ln>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C46-4133-9CCB-FA1FBB678734}"/>
                </c:ext>
              </c:extLst>
            </c:dLbl>
            <c:dLbl>
              <c:idx val="2"/>
              <c:layout>
                <c:manualLayout>
                  <c:x val="0.23424519287249199"/>
                  <c:y val="7.9137898257349099E-2"/>
                </c:manualLayout>
              </c:layout>
              <c:spPr>
                <a:ln w="28575">
                  <a:solidFill>
                    <a:schemeClr val="tx1"/>
                  </a:solidFill>
                </a:ln>
              </c:spPr>
              <c:txPr>
                <a:bodyPr/>
                <a:lstStyle/>
                <a:p>
                  <a:pPr>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C46-4133-9CCB-FA1FBB678734}"/>
                </c:ext>
              </c:extLst>
            </c:dLbl>
            <c:spPr>
              <a:ln>
                <a:solidFill>
                  <a:schemeClr val="tx1"/>
                </a:solidFill>
              </a:ln>
            </c:spPr>
            <c:showLegendKey val="0"/>
            <c:showVal val="1"/>
            <c:showCatName val="0"/>
            <c:showSerName val="0"/>
            <c:showPercent val="0"/>
            <c:showBubbleSize val="0"/>
            <c:showLeaderLines val="1"/>
            <c:extLst>
              <c:ext xmlns:c15="http://schemas.microsoft.com/office/drawing/2012/chart" uri="{CE6537A1-D6FC-4f65-9D91-7224C49458BB}"/>
            </c:extLst>
          </c:dLbls>
          <c:cat>
            <c:strRef>
              <c:f>Sheet1!$B$1:$D$1</c:f>
              <c:strCache>
                <c:ptCount val="3"/>
                <c:pt idx="0">
                  <c:v>Lapsed</c:v>
                </c:pt>
                <c:pt idx="1">
                  <c:v>Current</c:v>
                </c:pt>
                <c:pt idx="2">
                  <c:v>Never done any</c:v>
                </c:pt>
              </c:strCache>
            </c:strRef>
          </c:cat>
          <c:val>
            <c:numRef>
              <c:f>Sheet1!$B$2:$D$2</c:f>
              <c:numCache>
                <c:formatCode>0</c:formatCode>
                <c:ptCount val="3"/>
                <c:pt idx="0">
                  <c:v>9.33</c:v>
                </c:pt>
                <c:pt idx="1">
                  <c:v>39</c:v>
                </c:pt>
                <c:pt idx="2">
                  <c:v>52</c:v>
                </c:pt>
              </c:numCache>
            </c:numRef>
          </c:val>
          <c:extLst>
            <c:ext xmlns:c16="http://schemas.microsoft.com/office/drawing/2014/chart" uri="{C3380CC4-5D6E-409C-BE32-E72D297353CC}">
              <c16:uniqueId val="{00000006-7C46-4133-9CCB-FA1FBB678734}"/>
            </c:ext>
          </c:extLst>
        </c:ser>
        <c:dLbls>
          <c:showLegendKey val="0"/>
          <c:showVal val="1"/>
          <c:showCatName val="0"/>
          <c:showSerName val="0"/>
          <c:showPercent val="0"/>
          <c:showBubbleSize val="0"/>
          <c:showLeaderLines val="1"/>
        </c:dLbls>
      </c:pie3DChart>
    </c:plotArea>
    <c:legend>
      <c:legendPos val="b"/>
      <c:layout>
        <c:manualLayout>
          <c:xMode val="edge"/>
          <c:yMode val="edge"/>
          <c:x val="0.229236409753101"/>
          <c:y val="0.93227248723816203"/>
          <c:w val="0.64725762244334495"/>
          <c:h val="6.7727467402334707E-2"/>
        </c:manualLayout>
      </c:layout>
      <c:overlay val="0"/>
      <c:txPr>
        <a:bodyPr/>
        <a:lstStyle/>
        <a:p>
          <a:pPr>
            <a:defRPr sz="1100"/>
          </a:pPr>
          <a:endParaRPr lang="en-US"/>
        </a:p>
      </c:txPr>
    </c:legend>
    <c:plotVisOnly val="1"/>
    <c:dispBlanksAs val="zero"/>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Agree</c:v>
                </c:pt>
              </c:strCache>
            </c:strRef>
          </c:tx>
          <c:spPr>
            <a:solidFill>
              <a:schemeClr val="accent2"/>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Sheet1!$B$2:$B$12</c:f>
              <c:numCache>
                <c:formatCode>0%</c:formatCode>
                <c:ptCount val="11"/>
                <c:pt idx="0">
                  <c:v>0.37649552583461998</c:v>
                </c:pt>
                <c:pt idx="1">
                  <c:v>0.23465350408225399</c:v>
                </c:pt>
                <c:pt idx="2">
                  <c:v>0.34976947883916198</c:v>
                </c:pt>
                <c:pt idx="3">
                  <c:v>0.358984104060316</c:v>
                </c:pt>
                <c:pt idx="4">
                  <c:v>0.47768233785694197</c:v>
                </c:pt>
                <c:pt idx="5">
                  <c:v>0.37152959889460202</c:v>
                </c:pt>
                <c:pt idx="6">
                  <c:v>0.38126671005999802</c:v>
                </c:pt>
                <c:pt idx="7">
                  <c:v>0.26</c:v>
                </c:pt>
                <c:pt idx="8">
                  <c:v>0.393655001285729</c:v>
                </c:pt>
                <c:pt idx="9">
                  <c:v>0.30984465417241602</c:v>
                </c:pt>
                <c:pt idx="10">
                  <c:v>0.41972054586339802</c:v>
                </c:pt>
              </c:numCache>
            </c:numRef>
          </c:val>
          <c:extLst>
            <c:ext xmlns:c16="http://schemas.microsoft.com/office/drawing/2014/chart" uri="{C3380CC4-5D6E-409C-BE32-E72D297353CC}">
              <c16:uniqueId val="{00000000-8083-49B4-95FC-F541E827E709}"/>
            </c:ext>
          </c:extLst>
        </c:ser>
        <c:ser>
          <c:idx val="1"/>
          <c:order val="1"/>
          <c:tx>
            <c:strRef>
              <c:f>Sheet1!$C$1</c:f>
              <c:strCache>
                <c:ptCount val="1"/>
                <c:pt idx="0">
                  <c:v>Disagree</c:v>
                </c:pt>
              </c:strCache>
            </c:strRef>
          </c:tx>
          <c:spPr>
            <a:solidFill>
              <a:schemeClr val="bg2"/>
            </a:solidFill>
          </c:spPr>
          <c:invertIfNegative val="0"/>
          <c:dLbls>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Sheet1!$C$2:$C$12</c:f>
              <c:numCache>
                <c:formatCode>0%</c:formatCode>
                <c:ptCount val="11"/>
                <c:pt idx="0">
                  <c:v>-0.21132263729428899</c:v>
                </c:pt>
                <c:pt idx="1">
                  <c:v>-0.233811104095214</c:v>
                </c:pt>
                <c:pt idx="2">
                  <c:v>-0.21850065762134399</c:v>
                </c:pt>
                <c:pt idx="3">
                  <c:v>-0.27063273297608098</c:v>
                </c:pt>
                <c:pt idx="4">
                  <c:v>-0.12538091331301801</c:v>
                </c:pt>
                <c:pt idx="5">
                  <c:v>-0.23883586911434701</c:v>
                </c:pt>
                <c:pt idx="6">
                  <c:v>-0.184888358410499</c:v>
                </c:pt>
                <c:pt idx="7">
                  <c:v>-0.21545454057083499</c:v>
                </c:pt>
                <c:pt idx="8">
                  <c:v>-0.210600719091905</c:v>
                </c:pt>
                <c:pt idx="9">
                  <c:v>-0.289056727765165</c:v>
                </c:pt>
                <c:pt idx="10">
                  <c:v>-0.16090982897346701</c:v>
                </c:pt>
              </c:numCache>
            </c:numRef>
          </c:val>
          <c:extLst>
            <c:ext xmlns:c16="http://schemas.microsoft.com/office/drawing/2014/chart" uri="{C3380CC4-5D6E-409C-BE32-E72D297353CC}">
              <c16:uniqueId val="{00000001-8083-49B4-95FC-F541E827E709}"/>
            </c:ext>
          </c:extLst>
        </c:ser>
        <c:dLbls>
          <c:showLegendKey val="0"/>
          <c:showVal val="0"/>
          <c:showCatName val="0"/>
          <c:showSerName val="0"/>
          <c:showPercent val="0"/>
          <c:showBubbleSize val="0"/>
        </c:dLbls>
        <c:gapWidth val="50"/>
        <c:overlap val="100"/>
        <c:axId val="125434880"/>
        <c:axId val="123994880"/>
      </c:barChart>
      <c:catAx>
        <c:axId val="125434880"/>
        <c:scaling>
          <c:orientation val="minMax"/>
        </c:scaling>
        <c:delete val="0"/>
        <c:axPos val="b"/>
        <c:numFmt formatCode="General" sourceLinked="0"/>
        <c:majorTickMark val="none"/>
        <c:minorTickMark val="none"/>
        <c:tickLblPos val="none"/>
        <c:txPr>
          <a:bodyPr/>
          <a:lstStyle/>
          <a:p>
            <a:pPr>
              <a:defRPr sz="1200"/>
            </a:pPr>
            <a:endParaRPr lang="en-US"/>
          </a:p>
        </c:txPr>
        <c:crossAx val="123994880"/>
        <c:crosses val="autoZero"/>
        <c:auto val="1"/>
        <c:lblAlgn val="ctr"/>
        <c:lblOffset val="100"/>
        <c:noMultiLvlLbl val="0"/>
      </c:catAx>
      <c:valAx>
        <c:axId val="123994880"/>
        <c:scaling>
          <c:orientation val="minMax"/>
        </c:scaling>
        <c:delete val="1"/>
        <c:axPos val="l"/>
        <c:numFmt formatCode="0%" sourceLinked="1"/>
        <c:majorTickMark val="out"/>
        <c:minorTickMark val="none"/>
        <c:tickLblPos val="nextTo"/>
        <c:crossAx val="125434880"/>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Active (n=393)</c:v>
                </c:pt>
              </c:strCache>
            </c:strRef>
          </c:tx>
          <c:spPr>
            <a:solidFill>
              <a:schemeClr val="accent6"/>
            </a:solidFill>
          </c:spPr>
          <c:invertIfNegative val="0"/>
          <c:dLbls>
            <c:spPr>
              <a:noFill/>
              <a:ln>
                <a:noFill/>
              </a:ln>
              <a:effectLst/>
            </c:spPr>
            <c:txPr>
              <a:bodyPr/>
              <a:lstStyle/>
              <a:p>
                <a:pPr>
                  <a:defRPr sz="1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It’s free</c:v>
                </c:pt>
                <c:pt idx="1">
                  <c:v>Want to get it as soon as possible</c:v>
                </c:pt>
                <c:pt idx="2">
                  <c:v>Can’t find the TV show \ series legally that I want to watch</c:v>
                </c:pt>
                <c:pt idx="3">
                  <c:v>Can’t find the movie legally that I want to watch</c:v>
                </c:pt>
                <c:pt idx="4">
                  <c:v>Want to watch an ‘uncut’ version of a movie or TV show</c:v>
                </c:pt>
                <c:pt idx="5">
                  <c:v>Not aware of any alternatives</c:v>
                </c:pt>
                <c:pt idx="6">
                  <c:v>Prefer to sample a TV show \ series or movie first and then I will pay for it</c:v>
                </c:pt>
                <c:pt idx="7">
                  <c:v>Can’t find the sports event legally that I want to watch</c:v>
                </c:pt>
                <c:pt idx="8">
                  <c:v>To watch religious programming not otherwise available</c:v>
                </c:pt>
                <c:pt idx="9">
                  <c:v>No enforced laws in place to stop me</c:v>
                </c:pt>
                <c:pt idx="10">
                  <c:v>Others</c:v>
                </c:pt>
              </c:strCache>
            </c:strRef>
          </c:cat>
          <c:val>
            <c:numRef>
              <c:f>Sheet1!$B$2:$B$12</c:f>
              <c:numCache>
                <c:formatCode>0%</c:formatCode>
                <c:ptCount val="11"/>
                <c:pt idx="0">
                  <c:v>0.63290950305965799</c:v>
                </c:pt>
                <c:pt idx="1">
                  <c:v>0.30857140610057898</c:v>
                </c:pt>
                <c:pt idx="2">
                  <c:v>0.30696704347389298</c:v>
                </c:pt>
                <c:pt idx="3">
                  <c:v>0.27775716269529099</c:v>
                </c:pt>
                <c:pt idx="4">
                  <c:v>0.273097288377947</c:v>
                </c:pt>
                <c:pt idx="5">
                  <c:v>0.19500148796922501</c:v>
                </c:pt>
                <c:pt idx="6">
                  <c:v>0.13038977239046601</c:v>
                </c:pt>
                <c:pt idx="7">
                  <c:v>0.10743870657412299</c:v>
                </c:pt>
                <c:pt idx="8">
                  <c:v>7.2281834520948204E-2</c:v>
                </c:pt>
                <c:pt idx="9">
                  <c:v>6.6245102203504394E-2</c:v>
                </c:pt>
                <c:pt idx="10">
                  <c:v>2.8906514162342099E-2</c:v>
                </c:pt>
              </c:numCache>
            </c:numRef>
          </c:val>
          <c:extLst>
            <c:ext xmlns:c16="http://schemas.microsoft.com/office/drawing/2014/chart" uri="{C3380CC4-5D6E-409C-BE32-E72D297353CC}">
              <c16:uniqueId val="{00000000-0022-4F62-92E9-53DCDC7C5DC1}"/>
            </c:ext>
          </c:extLst>
        </c:ser>
        <c:dLbls>
          <c:showLegendKey val="0"/>
          <c:showVal val="0"/>
          <c:showCatName val="0"/>
          <c:showSerName val="0"/>
          <c:showPercent val="0"/>
          <c:showBubbleSize val="0"/>
        </c:dLbls>
        <c:gapWidth val="50"/>
        <c:axId val="100903168"/>
        <c:axId val="101036032"/>
      </c:barChart>
      <c:catAx>
        <c:axId val="100903168"/>
        <c:scaling>
          <c:orientation val="maxMin"/>
        </c:scaling>
        <c:delete val="0"/>
        <c:axPos val="l"/>
        <c:numFmt formatCode="General" sourceLinked="0"/>
        <c:majorTickMark val="none"/>
        <c:minorTickMark val="none"/>
        <c:tickLblPos val="none"/>
        <c:txPr>
          <a:bodyPr/>
          <a:lstStyle/>
          <a:p>
            <a:pPr>
              <a:defRPr sz="1200"/>
            </a:pPr>
            <a:endParaRPr lang="en-US"/>
          </a:p>
        </c:txPr>
        <c:crossAx val="101036032"/>
        <c:crosses val="autoZero"/>
        <c:auto val="1"/>
        <c:lblAlgn val="ctr"/>
        <c:lblOffset val="100"/>
        <c:noMultiLvlLbl val="0"/>
      </c:catAx>
      <c:valAx>
        <c:axId val="101036032"/>
        <c:scaling>
          <c:orientation val="minMax"/>
        </c:scaling>
        <c:delete val="1"/>
        <c:axPos val="t"/>
        <c:numFmt formatCode="0%" sourceLinked="1"/>
        <c:majorTickMark val="out"/>
        <c:minorTickMark val="none"/>
        <c:tickLblPos val="nextTo"/>
        <c:crossAx val="100903168"/>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barChart>
        <c:barDir val="col"/>
        <c:grouping val="clustered"/>
        <c:varyColors val="0"/>
        <c:ser>
          <c:idx val="0"/>
          <c:order val="0"/>
          <c:tx>
            <c:strRef>
              <c:f>Sheet1!$B$1</c:f>
              <c:strCache>
                <c:ptCount val="1"/>
                <c:pt idx="0">
                  <c:v>Agree</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Sheet1!$B$2:$B$12</c:f>
              <c:numCache>
                <c:formatCode>0%</c:formatCode>
                <c:ptCount val="11"/>
                <c:pt idx="0">
                  <c:v>0.75244099068409198</c:v>
                </c:pt>
                <c:pt idx="1">
                  <c:v>0.81330601056452301</c:v>
                </c:pt>
                <c:pt idx="2">
                  <c:v>0.73951467158620898</c:v>
                </c:pt>
                <c:pt idx="3">
                  <c:v>0.72205282776930901</c:v>
                </c:pt>
                <c:pt idx="4">
                  <c:v>0.77158036551571396</c:v>
                </c:pt>
                <c:pt idx="5">
                  <c:v>0.73000770971447404</c:v>
                </c:pt>
                <c:pt idx="6">
                  <c:v>0.77399453296904697</c:v>
                </c:pt>
                <c:pt idx="7">
                  <c:v>0.78</c:v>
                </c:pt>
                <c:pt idx="8">
                  <c:v>0.74599483523463395</c:v>
                </c:pt>
                <c:pt idx="9">
                  <c:v>0.74396376145656495</c:v>
                </c:pt>
                <c:pt idx="10">
                  <c:v>0.75793871928103695</c:v>
                </c:pt>
              </c:numCache>
            </c:numRef>
          </c:val>
          <c:extLst>
            <c:ext xmlns:c16="http://schemas.microsoft.com/office/drawing/2014/chart" uri="{C3380CC4-5D6E-409C-BE32-E72D297353CC}">
              <c16:uniqueId val="{00000000-2B16-414E-BA0F-DE1B34ABE05E}"/>
            </c:ext>
          </c:extLst>
        </c:ser>
        <c:ser>
          <c:idx val="1"/>
          <c:order val="1"/>
          <c:tx>
            <c:strRef>
              <c:f>Sheet1!$C$1</c:f>
              <c:strCache>
                <c:ptCount val="1"/>
                <c:pt idx="0">
                  <c:v>Disagree</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Sheet1!$C$2:$C$12</c:f>
              <c:numCache>
                <c:formatCode>0%</c:formatCode>
                <c:ptCount val="11"/>
                <c:pt idx="0">
                  <c:v>-0.14715180102690101</c:v>
                </c:pt>
                <c:pt idx="1">
                  <c:v>-9.2803829341479502E-2</c:v>
                </c:pt>
                <c:pt idx="2">
                  <c:v>-0.17300755394664799</c:v>
                </c:pt>
                <c:pt idx="3">
                  <c:v>-0.18360537029137999</c:v>
                </c:pt>
                <c:pt idx="4">
                  <c:v>-0.108859280860838</c:v>
                </c:pt>
                <c:pt idx="5">
                  <c:v>-0.16777611635369999</c:v>
                </c:pt>
                <c:pt idx="6">
                  <c:v>-0.127336284380167</c:v>
                </c:pt>
                <c:pt idx="7">
                  <c:v>-0.11678439424778</c:v>
                </c:pt>
                <c:pt idx="8">
                  <c:v>-0.15245753599835299</c:v>
                </c:pt>
                <c:pt idx="9">
                  <c:v>-0.21247539642318999</c:v>
                </c:pt>
                <c:pt idx="10">
                  <c:v>-0.104787558085463</c:v>
                </c:pt>
              </c:numCache>
            </c:numRef>
          </c:val>
          <c:extLst>
            <c:ext xmlns:c16="http://schemas.microsoft.com/office/drawing/2014/chart" uri="{C3380CC4-5D6E-409C-BE32-E72D297353CC}">
              <c16:uniqueId val="{00000001-2B16-414E-BA0F-DE1B34ABE05E}"/>
            </c:ext>
          </c:extLst>
        </c:ser>
        <c:dLbls>
          <c:showLegendKey val="0"/>
          <c:showVal val="0"/>
          <c:showCatName val="0"/>
          <c:showSerName val="0"/>
          <c:showPercent val="0"/>
          <c:showBubbleSize val="0"/>
        </c:dLbls>
        <c:gapWidth val="50"/>
        <c:overlap val="100"/>
        <c:axId val="113228800"/>
        <c:axId val="113242880"/>
      </c:barChart>
      <c:catAx>
        <c:axId val="113228800"/>
        <c:scaling>
          <c:orientation val="minMax"/>
        </c:scaling>
        <c:delete val="0"/>
        <c:axPos val="b"/>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3242880"/>
        <c:crosses val="autoZero"/>
        <c:auto val="1"/>
        <c:lblAlgn val="ctr"/>
        <c:lblOffset val="100"/>
        <c:noMultiLvlLbl val="0"/>
      </c:catAx>
      <c:valAx>
        <c:axId val="113242880"/>
        <c:scaling>
          <c:orientation val="minMax"/>
        </c:scaling>
        <c:delete val="1"/>
        <c:axPos val="l"/>
        <c:numFmt formatCode="0%" sourceLinked="1"/>
        <c:majorTickMark val="out"/>
        <c:minorTickMark val="none"/>
        <c:tickLblPos val="nextTo"/>
        <c:crossAx val="113228800"/>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1.8068754131594599E-2"/>
          <c:y val="3.4375000000000003E-2"/>
          <c:w val="2.8994853444555099E-2"/>
          <c:h val="2.5000000000000001E-2"/>
        </c:manualLayout>
      </c:layout>
      <c:barChart>
        <c:barDir val="col"/>
        <c:grouping val="clustered"/>
        <c:varyColors val="0"/>
        <c:ser>
          <c:idx val="0"/>
          <c:order val="0"/>
          <c:tx>
            <c:strRef>
              <c:f>Sheet1!$B$1</c:f>
              <c:strCache>
                <c:ptCount val="1"/>
                <c:pt idx="0">
                  <c:v>Agree</c:v>
                </c:pt>
              </c:strCache>
            </c:strRef>
          </c:tx>
          <c:spPr>
            <a:solidFill>
              <a:schemeClr val="accent2">
                <a:shade val="76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Sheet1!$B$2:$B$12</c:f>
              <c:numCache>
                <c:formatCode>General</c:formatCode>
                <c:ptCount val="11"/>
              </c:numCache>
            </c:numRef>
          </c:val>
          <c:extLst>
            <c:ext xmlns:c16="http://schemas.microsoft.com/office/drawing/2014/chart" uri="{C3380CC4-5D6E-409C-BE32-E72D297353CC}">
              <c16:uniqueId val="{00000000-EF85-4D1F-8F4A-A93051D9B4CE}"/>
            </c:ext>
          </c:extLst>
        </c:ser>
        <c:ser>
          <c:idx val="1"/>
          <c:order val="1"/>
          <c:tx>
            <c:strRef>
              <c:f>Sheet1!$C$1</c:f>
              <c:strCache>
                <c:ptCount val="1"/>
                <c:pt idx="0">
                  <c:v>Disagree</c:v>
                </c:pt>
              </c:strCache>
            </c:strRef>
          </c:tx>
          <c:spPr>
            <a:solidFill>
              <a:schemeClr val="accent2">
                <a:tint val="77000"/>
              </a:schemeClr>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Sheet1!$A$2:$A$12</c:f>
              <c:strCache>
                <c:ptCount val="11"/>
                <c:pt idx="0">
                  <c:v>Total</c:v>
                </c:pt>
                <c:pt idx="1">
                  <c:v>18-24 y.o</c:v>
                </c:pt>
                <c:pt idx="2">
                  <c:v>25-34 y.o</c:v>
                </c:pt>
                <c:pt idx="3">
                  <c:v>35-49 y.o</c:v>
                </c:pt>
                <c:pt idx="4">
                  <c:v>50-64 y.o</c:v>
                </c:pt>
                <c:pt idx="5">
                  <c:v>Male</c:v>
                </c:pt>
                <c:pt idx="6">
                  <c:v>Female</c:v>
                </c:pt>
                <c:pt idx="7">
                  <c:v>With STB</c:v>
                </c:pt>
                <c:pt idx="8">
                  <c:v>Without STB</c:v>
                </c:pt>
                <c:pt idx="9">
                  <c:v>Active</c:v>
                </c:pt>
                <c:pt idx="10">
                  <c:v>Inactive</c:v>
                </c:pt>
              </c:strCache>
            </c:strRef>
          </c:cat>
          <c:val>
            <c:numRef>
              <c:f>Sheet1!$C$2:$C$12</c:f>
              <c:numCache>
                <c:formatCode>General</c:formatCode>
                <c:ptCount val="11"/>
              </c:numCache>
            </c:numRef>
          </c:val>
          <c:extLst>
            <c:ext xmlns:c16="http://schemas.microsoft.com/office/drawing/2014/chart" uri="{C3380CC4-5D6E-409C-BE32-E72D297353CC}">
              <c16:uniqueId val="{00000001-EF85-4D1F-8F4A-A93051D9B4CE}"/>
            </c:ext>
          </c:extLst>
        </c:ser>
        <c:dLbls>
          <c:showLegendKey val="0"/>
          <c:showVal val="0"/>
          <c:showCatName val="0"/>
          <c:showSerName val="0"/>
          <c:showPercent val="0"/>
          <c:showBubbleSize val="0"/>
        </c:dLbls>
        <c:gapWidth val="50"/>
        <c:overlap val="100"/>
        <c:axId val="113436160"/>
        <c:axId val="113437696"/>
      </c:barChart>
      <c:catAx>
        <c:axId val="113436160"/>
        <c:scaling>
          <c:orientation val="minMax"/>
        </c:scaling>
        <c:delete val="1"/>
        <c:axPos val="b"/>
        <c:numFmt formatCode="General" sourceLinked="0"/>
        <c:majorTickMark val="none"/>
        <c:minorTickMark val="none"/>
        <c:tickLblPos val="none"/>
        <c:crossAx val="113437696"/>
        <c:crosses val="autoZero"/>
        <c:auto val="1"/>
        <c:lblAlgn val="ctr"/>
        <c:lblOffset val="100"/>
        <c:noMultiLvlLbl val="0"/>
      </c:catAx>
      <c:valAx>
        <c:axId val="113437696"/>
        <c:scaling>
          <c:orientation val="minMax"/>
        </c:scaling>
        <c:delete val="1"/>
        <c:axPos val="l"/>
        <c:numFmt formatCode="General" sourceLinked="1"/>
        <c:majorTickMark val="out"/>
        <c:minorTickMark val="none"/>
        <c:tickLblPos val="nextTo"/>
        <c:crossAx val="113436160"/>
        <c:crosses val="autoZero"/>
        <c:crossBetween val="between"/>
      </c:valAx>
      <c:spPr>
        <a:noFill/>
        <a:ln>
          <a:noFill/>
        </a:ln>
        <a:effectLst/>
      </c:spPr>
    </c:plotArea>
    <c:legend>
      <c:legendPos val="r"/>
      <c:layout>
        <c:manualLayout>
          <c:xMode val="edge"/>
          <c:yMode val="edge"/>
          <c:x val="2.0781783384739402E-2"/>
          <c:y val="4.7159694881889799E-2"/>
          <c:w val="0.96936253254348204"/>
          <c:h val="0.90255561023622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Sex industry advertisements</c:v>
                </c:pt>
                <c:pt idx="1">
                  <c:v>Online gambling advertisements</c:v>
                </c:pt>
                <c:pt idx="2">
                  <c:v>Other advertisements</c:v>
                </c:pt>
                <c:pt idx="3">
                  <c:v>Software and \ or anti-virus advertisements</c:v>
                </c:pt>
                <c:pt idx="4">
                  <c:v>Weight loss advertisements</c:v>
                </c:pt>
                <c:pt idx="5">
                  <c:v>Banking industry advertisements</c:v>
                </c:pt>
                <c:pt idx="6">
                  <c:v>None \ can’t say</c:v>
                </c:pt>
              </c:strCache>
            </c:strRef>
          </c:cat>
          <c:val>
            <c:numRef>
              <c:f>Sheet1!$B$2:$B$8</c:f>
              <c:numCache>
                <c:formatCode>0%</c:formatCode>
                <c:ptCount val="7"/>
                <c:pt idx="0">
                  <c:v>0.44651748854221202</c:v>
                </c:pt>
                <c:pt idx="1">
                  <c:v>0.42672186087950897</c:v>
                </c:pt>
                <c:pt idx="2">
                  <c:v>0.40626212475832701</c:v>
                </c:pt>
                <c:pt idx="3">
                  <c:v>0.30867209029536802</c:v>
                </c:pt>
                <c:pt idx="4">
                  <c:v>0.30362979607282098</c:v>
                </c:pt>
                <c:pt idx="5">
                  <c:v>0.17493685825619201</c:v>
                </c:pt>
                <c:pt idx="6">
                  <c:v>0.13146352613370199</c:v>
                </c:pt>
              </c:numCache>
            </c:numRef>
          </c:val>
          <c:extLst>
            <c:ext xmlns:c16="http://schemas.microsoft.com/office/drawing/2014/chart" uri="{C3380CC4-5D6E-409C-BE32-E72D297353CC}">
              <c16:uniqueId val="{00000000-CED5-4CCB-96DE-92319377FA97}"/>
            </c:ext>
          </c:extLst>
        </c:ser>
        <c:dLbls>
          <c:showLegendKey val="0"/>
          <c:showVal val="0"/>
          <c:showCatName val="0"/>
          <c:showSerName val="0"/>
          <c:showPercent val="0"/>
          <c:showBubbleSize val="0"/>
        </c:dLbls>
        <c:gapWidth val="50"/>
        <c:axId val="51508352"/>
        <c:axId val="51509888"/>
      </c:barChart>
      <c:catAx>
        <c:axId val="51508352"/>
        <c:scaling>
          <c:orientation val="maxMin"/>
        </c:scaling>
        <c:delete val="0"/>
        <c:axPos val="l"/>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51509888"/>
        <c:crosses val="autoZero"/>
        <c:auto val="1"/>
        <c:lblAlgn val="ctr"/>
        <c:lblOffset val="100"/>
        <c:noMultiLvlLbl val="0"/>
      </c:catAx>
      <c:valAx>
        <c:axId val="51509888"/>
        <c:scaling>
          <c:orientation val="minMax"/>
          <c:max val="1"/>
        </c:scaling>
        <c:delete val="1"/>
        <c:axPos val="t"/>
        <c:numFmt formatCode="0%" sourceLinked="1"/>
        <c:majorTickMark val="out"/>
        <c:minorTickMark val="none"/>
        <c:tickLblPos val="nextTo"/>
        <c:crossAx val="51508352"/>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Sex industry advertisements</c:v>
                </c:pt>
                <c:pt idx="1">
                  <c:v>Online gambling advertisements</c:v>
                </c:pt>
                <c:pt idx="2">
                  <c:v>Other advertisements</c:v>
                </c:pt>
                <c:pt idx="3">
                  <c:v>Software and \ or anti-virus advertisements</c:v>
                </c:pt>
                <c:pt idx="4">
                  <c:v>Weight loss advertisements</c:v>
                </c:pt>
                <c:pt idx="5">
                  <c:v>Banking industry advertisements</c:v>
                </c:pt>
                <c:pt idx="6">
                  <c:v>None \ can’t say</c:v>
                </c:pt>
              </c:strCache>
            </c:strRef>
          </c:cat>
          <c:val>
            <c:numRef>
              <c:f>Sheet1!$B$2:$B$8</c:f>
              <c:numCache>
                <c:formatCode>0%</c:formatCode>
                <c:ptCount val="7"/>
                <c:pt idx="0">
                  <c:v>0.45082096316196602</c:v>
                </c:pt>
                <c:pt idx="1">
                  <c:v>0.45361846328125799</c:v>
                </c:pt>
                <c:pt idx="2">
                  <c:v>0.43346522452019898</c:v>
                </c:pt>
                <c:pt idx="3">
                  <c:v>0.31286000182356899</c:v>
                </c:pt>
                <c:pt idx="4">
                  <c:v>0.27605134601442699</c:v>
                </c:pt>
                <c:pt idx="5">
                  <c:v>0.17477670866832601</c:v>
                </c:pt>
                <c:pt idx="6">
                  <c:v>0.12851752226604901</c:v>
                </c:pt>
              </c:numCache>
            </c:numRef>
          </c:val>
          <c:extLst>
            <c:ext xmlns:c16="http://schemas.microsoft.com/office/drawing/2014/chart" uri="{C3380CC4-5D6E-409C-BE32-E72D297353CC}">
              <c16:uniqueId val="{00000000-4B98-4869-BA1B-06280023AC73}"/>
            </c:ext>
          </c:extLst>
        </c:ser>
        <c:dLbls>
          <c:showLegendKey val="0"/>
          <c:showVal val="0"/>
          <c:showCatName val="0"/>
          <c:showSerName val="0"/>
          <c:showPercent val="0"/>
          <c:showBubbleSize val="0"/>
        </c:dLbls>
        <c:gapWidth val="50"/>
        <c:axId val="113630208"/>
        <c:axId val="113636096"/>
      </c:barChart>
      <c:catAx>
        <c:axId val="113630208"/>
        <c:scaling>
          <c:orientation val="maxMin"/>
        </c:scaling>
        <c:delete val="0"/>
        <c:axPos val="l"/>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3636096"/>
        <c:crosses val="autoZero"/>
        <c:auto val="1"/>
        <c:lblAlgn val="ctr"/>
        <c:lblOffset val="100"/>
        <c:noMultiLvlLbl val="0"/>
      </c:catAx>
      <c:valAx>
        <c:axId val="113636096"/>
        <c:scaling>
          <c:orientation val="minMax"/>
          <c:max val="1"/>
        </c:scaling>
        <c:delete val="1"/>
        <c:axPos val="t"/>
        <c:numFmt formatCode="0%" sourceLinked="1"/>
        <c:majorTickMark val="out"/>
        <c:minorTickMark val="none"/>
        <c:tickLblPos val="nextTo"/>
        <c:crossAx val="113630208"/>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Sex industry advertisements</c:v>
                </c:pt>
                <c:pt idx="1">
                  <c:v>Online gambling advertisements</c:v>
                </c:pt>
                <c:pt idx="2">
                  <c:v>Other advertisements</c:v>
                </c:pt>
                <c:pt idx="3">
                  <c:v>Software and \ or anti-virus advertisements</c:v>
                </c:pt>
                <c:pt idx="4">
                  <c:v>Weight loss advertisements</c:v>
                </c:pt>
                <c:pt idx="5">
                  <c:v>Banking industry advertisements</c:v>
                </c:pt>
                <c:pt idx="6">
                  <c:v>None \ can’t say</c:v>
                </c:pt>
              </c:strCache>
            </c:strRef>
          </c:cat>
          <c:val>
            <c:numRef>
              <c:f>Sheet1!$B$2:$B$8</c:f>
              <c:numCache>
                <c:formatCode>0%</c:formatCode>
                <c:ptCount val="7"/>
                <c:pt idx="0">
                  <c:v>0.44564885887600902</c:v>
                </c:pt>
                <c:pt idx="1">
                  <c:v>0.42129294847021898</c:v>
                </c:pt>
                <c:pt idx="2">
                  <c:v>0.40077134775748302</c:v>
                </c:pt>
                <c:pt idx="3">
                  <c:v>0.30782678632258997</c:v>
                </c:pt>
                <c:pt idx="4">
                  <c:v>0.309196335203476</c:v>
                </c:pt>
                <c:pt idx="5">
                  <c:v>0.17496918345741699</c:v>
                </c:pt>
                <c:pt idx="6">
                  <c:v>0.13205815874625401</c:v>
                </c:pt>
              </c:numCache>
            </c:numRef>
          </c:val>
          <c:extLst>
            <c:ext xmlns:c16="http://schemas.microsoft.com/office/drawing/2014/chart" uri="{C3380CC4-5D6E-409C-BE32-E72D297353CC}">
              <c16:uniqueId val="{00000000-389F-47AC-A3C3-A877C55E8A2C}"/>
            </c:ext>
          </c:extLst>
        </c:ser>
        <c:dLbls>
          <c:showLegendKey val="0"/>
          <c:showVal val="0"/>
          <c:showCatName val="0"/>
          <c:showSerName val="0"/>
          <c:showPercent val="0"/>
          <c:showBubbleSize val="0"/>
        </c:dLbls>
        <c:gapWidth val="50"/>
        <c:axId val="113562368"/>
        <c:axId val="113563904"/>
      </c:barChart>
      <c:catAx>
        <c:axId val="113562368"/>
        <c:scaling>
          <c:orientation val="maxMin"/>
        </c:scaling>
        <c:delete val="0"/>
        <c:axPos val="l"/>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3563904"/>
        <c:crosses val="autoZero"/>
        <c:auto val="1"/>
        <c:lblAlgn val="ctr"/>
        <c:lblOffset val="100"/>
        <c:noMultiLvlLbl val="0"/>
      </c:catAx>
      <c:valAx>
        <c:axId val="113563904"/>
        <c:scaling>
          <c:orientation val="minMax"/>
          <c:max val="1"/>
        </c:scaling>
        <c:delete val="1"/>
        <c:axPos val="t"/>
        <c:numFmt formatCode="0%" sourceLinked="1"/>
        <c:majorTickMark val="out"/>
        <c:minorTickMark val="none"/>
        <c:tickLblPos val="nextTo"/>
        <c:crossAx val="113562368"/>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Sex industry advertisements</c:v>
                </c:pt>
                <c:pt idx="1">
                  <c:v>Online gambling advertisements</c:v>
                </c:pt>
                <c:pt idx="2">
                  <c:v>Other advertisements</c:v>
                </c:pt>
                <c:pt idx="3">
                  <c:v>Software and \ or anti-virus advertisements</c:v>
                </c:pt>
                <c:pt idx="4">
                  <c:v>Weight loss advertisements</c:v>
                </c:pt>
                <c:pt idx="5">
                  <c:v>Banking industry advertisements</c:v>
                </c:pt>
                <c:pt idx="6">
                  <c:v>None \ can’t say</c:v>
                </c:pt>
              </c:strCache>
            </c:strRef>
          </c:cat>
          <c:val>
            <c:numRef>
              <c:f>Sheet1!$B$2:$B$8</c:f>
              <c:numCache>
                <c:formatCode>0%</c:formatCode>
                <c:ptCount val="7"/>
                <c:pt idx="0">
                  <c:v>0.44022093134430701</c:v>
                </c:pt>
                <c:pt idx="1">
                  <c:v>0.43234742834985201</c:v>
                </c:pt>
                <c:pt idx="2">
                  <c:v>0.397469166850833</c:v>
                </c:pt>
                <c:pt idx="3">
                  <c:v>0.29665488915462401</c:v>
                </c:pt>
                <c:pt idx="4">
                  <c:v>0.300886810746677</c:v>
                </c:pt>
                <c:pt idx="5">
                  <c:v>0.181732070912618</c:v>
                </c:pt>
                <c:pt idx="6">
                  <c:v>0.13359124545725101</c:v>
                </c:pt>
              </c:numCache>
            </c:numRef>
          </c:val>
          <c:extLst>
            <c:ext xmlns:c16="http://schemas.microsoft.com/office/drawing/2014/chart" uri="{C3380CC4-5D6E-409C-BE32-E72D297353CC}">
              <c16:uniqueId val="{00000000-5392-49E7-99D4-3A28041354C0}"/>
            </c:ext>
          </c:extLst>
        </c:ser>
        <c:dLbls>
          <c:showLegendKey val="0"/>
          <c:showVal val="0"/>
          <c:showCatName val="0"/>
          <c:showSerName val="0"/>
          <c:showPercent val="0"/>
          <c:showBubbleSize val="0"/>
        </c:dLbls>
        <c:gapWidth val="50"/>
        <c:axId val="113666304"/>
        <c:axId val="113676288"/>
      </c:barChart>
      <c:catAx>
        <c:axId val="113666304"/>
        <c:scaling>
          <c:orientation val="maxMin"/>
        </c:scaling>
        <c:delete val="0"/>
        <c:axPos val="l"/>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13676288"/>
        <c:crosses val="autoZero"/>
        <c:auto val="1"/>
        <c:lblAlgn val="ctr"/>
        <c:lblOffset val="100"/>
        <c:noMultiLvlLbl val="0"/>
      </c:catAx>
      <c:valAx>
        <c:axId val="113676288"/>
        <c:scaling>
          <c:orientation val="minMax"/>
          <c:max val="1"/>
        </c:scaling>
        <c:delete val="1"/>
        <c:axPos val="t"/>
        <c:numFmt formatCode="0%" sourceLinked="1"/>
        <c:majorTickMark val="out"/>
        <c:minorTickMark val="none"/>
        <c:tickLblPos val="nextTo"/>
        <c:crossAx val="113666304"/>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tx>
            <c:strRef>
              <c:f>Sheet1!$B$1</c:f>
              <c:strCache>
                <c:ptCount val="1"/>
                <c:pt idx="0">
                  <c:v>Series 1</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Sex industry advertisements</c:v>
                </c:pt>
                <c:pt idx="1">
                  <c:v>Online gambling advertisements</c:v>
                </c:pt>
                <c:pt idx="2">
                  <c:v>Other advertisements</c:v>
                </c:pt>
                <c:pt idx="3">
                  <c:v>Software and \ or anti-virus advertisements</c:v>
                </c:pt>
                <c:pt idx="4">
                  <c:v>Weight loss advertisements</c:v>
                </c:pt>
                <c:pt idx="5">
                  <c:v>Banking industry advertisements</c:v>
                </c:pt>
                <c:pt idx="6">
                  <c:v>None \ can’t say</c:v>
                </c:pt>
              </c:strCache>
            </c:strRef>
          </c:cat>
          <c:val>
            <c:numRef>
              <c:f>Sheet1!$B$2:$B$8</c:f>
              <c:numCache>
                <c:formatCode>0%</c:formatCode>
                <c:ptCount val="7"/>
                <c:pt idx="0">
                  <c:v>0.47422675222819499</c:v>
                </c:pt>
                <c:pt idx="1">
                  <c:v>0.40196542215919301</c:v>
                </c:pt>
                <c:pt idx="2">
                  <c:v>0.44495730080143903</c:v>
                </c:pt>
                <c:pt idx="3">
                  <c:v>0.36155619580100501</c:v>
                </c:pt>
                <c:pt idx="4">
                  <c:v>0.31570085352532801</c:v>
                </c:pt>
                <c:pt idx="5">
                  <c:v>0.14503316114346301</c:v>
                </c:pt>
                <c:pt idx="6">
                  <c:v>0.122100070211226</c:v>
                </c:pt>
              </c:numCache>
            </c:numRef>
          </c:val>
          <c:extLst>
            <c:ext xmlns:c16="http://schemas.microsoft.com/office/drawing/2014/chart" uri="{C3380CC4-5D6E-409C-BE32-E72D297353CC}">
              <c16:uniqueId val="{00000000-3DF9-4B8B-99A3-BDEE0B092D31}"/>
            </c:ext>
          </c:extLst>
        </c:ser>
        <c:dLbls>
          <c:showLegendKey val="0"/>
          <c:showVal val="0"/>
          <c:showCatName val="0"/>
          <c:showSerName val="0"/>
          <c:showPercent val="0"/>
          <c:showBubbleSize val="0"/>
        </c:dLbls>
        <c:gapWidth val="50"/>
        <c:axId val="122445824"/>
        <c:axId val="122447360"/>
      </c:barChart>
      <c:catAx>
        <c:axId val="122445824"/>
        <c:scaling>
          <c:orientation val="maxMin"/>
        </c:scaling>
        <c:delete val="0"/>
        <c:axPos val="l"/>
        <c:numFmt formatCode="General" sourceLinked="0"/>
        <c:majorTickMark val="none"/>
        <c:minorTickMark val="none"/>
        <c:tickLblPos val="none"/>
        <c:spPr>
          <a:noFill/>
          <a:ln w="9525" cap="flat" cmpd="sng" algn="ctr">
            <a:solidFill>
              <a:schemeClr val="tx1">
                <a:tint val="75000"/>
                <a:shade val="95000"/>
                <a:satMod val="105000"/>
              </a:schemeClr>
            </a:solidFill>
            <a:prstDash val="solid"/>
            <a:round/>
          </a:ln>
          <a:effectLst/>
        </c:spPr>
        <c:txPr>
          <a:bodyPr rot="-60000000" spcFirstLastPara="1" vertOverflow="ellipsis" vert="horz" wrap="square" anchor="ctr" anchorCtr="1"/>
          <a:lstStyle/>
          <a:p>
            <a:pPr>
              <a:defRPr sz="1200" b="0" i="0" u="none" strike="noStrike" kern="1200" baseline="0">
                <a:solidFill>
                  <a:schemeClr val="tx1"/>
                </a:solidFill>
                <a:latin typeface="+mn-lt"/>
                <a:ea typeface="+mn-ea"/>
                <a:cs typeface="+mn-cs"/>
              </a:defRPr>
            </a:pPr>
            <a:endParaRPr lang="en-US"/>
          </a:p>
        </c:txPr>
        <c:crossAx val="122447360"/>
        <c:crosses val="autoZero"/>
        <c:auto val="1"/>
        <c:lblAlgn val="ctr"/>
        <c:lblOffset val="100"/>
        <c:noMultiLvlLbl val="0"/>
      </c:catAx>
      <c:valAx>
        <c:axId val="122447360"/>
        <c:scaling>
          <c:orientation val="minMax"/>
          <c:max val="1"/>
        </c:scaling>
        <c:delete val="1"/>
        <c:axPos val="t"/>
        <c:numFmt formatCode="0%" sourceLinked="1"/>
        <c:majorTickMark val="out"/>
        <c:minorTickMark val="none"/>
        <c:tickLblPos val="nextTo"/>
        <c:crossAx val="122445824"/>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5">
  <a:schemeClr val="accent2"/>
</cs:colorStyle>
</file>

<file path=ppt/charts/colors7.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7.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6C1455-A3D5-4041-A0C5-EDAC27D0D581}" type="datetimeFigureOut">
              <a:rPr lang="en-US" smtClean="0"/>
              <a:t>9/11/2017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8919D3-8166-4C49-9C32-68870FE5F8EF}" type="slidenum">
              <a:rPr lang="en-US" smtClean="0"/>
              <a:t>‹#›</a:t>
            </a:fld>
            <a:endParaRPr lang="en-US"/>
          </a:p>
        </p:txBody>
      </p:sp>
    </p:spTree>
    <p:extLst>
      <p:ext uri="{BB962C8B-B14F-4D97-AF65-F5344CB8AC3E}">
        <p14:creationId xmlns:p14="http://schemas.microsoft.com/office/powerpoint/2010/main" val="106118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pPr>
              <a:defRPr/>
            </a:pPr>
            <a:fld id="{326CFCEB-183A-8C4F-B89A-E5C4A113586A}" type="slidenum">
              <a:rPr lang="en-AU" smtClean="0">
                <a:solidFill>
                  <a:prstClr val="black"/>
                </a:solidFill>
              </a:rPr>
              <a:pPr>
                <a:defRPr/>
              </a:pPr>
              <a:t>2</a:t>
            </a:fld>
            <a:endParaRPr lang="en-AU">
              <a:solidFill>
                <a:prstClr val="black"/>
              </a:solidFill>
            </a:endParaRPr>
          </a:p>
        </p:txBody>
      </p:sp>
    </p:spTree>
    <p:extLst>
      <p:ext uri="{BB962C8B-B14F-4D97-AF65-F5344CB8AC3E}">
        <p14:creationId xmlns:p14="http://schemas.microsoft.com/office/powerpoint/2010/main" val="19907971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6E085-DBE6-2846-9C09-4F705DE5E63E}"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384369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6E085-DBE6-2846-9C09-4F705DE5E63E}" type="slidenum">
              <a:rPr lang="en-US" smtClean="0"/>
              <a:t>4</a:t>
            </a:fld>
            <a:endParaRPr lang="en-US"/>
          </a:p>
        </p:txBody>
      </p:sp>
    </p:spTree>
    <p:extLst>
      <p:ext uri="{BB962C8B-B14F-4D97-AF65-F5344CB8AC3E}">
        <p14:creationId xmlns:p14="http://schemas.microsoft.com/office/powerpoint/2010/main" val="1523724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B6E085-DBE6-2846-9C09-4F705DE5E63E}" type="slidenum">
              <a:rPr lang="en-US" smtClean="0"/>
              <a:t>5</a:t>
            </a:fld>
            <a:endParaRPr lang="en-US"/>
          </a:p>
        </p:txBody>
      </p:sp>
    </p:spTree>
    <p:extLst>
      <p:ext uri="{BB962C8B-B14F-4D97-AF65-F5344CB8AC3E}">
        <p14:creationId xmlns:p14="http://schemas.microsoft.com/office/powerpoint/2010/main" val="10998407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7B6E085-DBE6-2846-9C09-4F705DE5E63E}" type="slidenum">
              <a:rPr lang="en-US">
                <a:solidFill>
                  <a:prstClr val="black"/>
                </a:solidFill>
                <a:latin typeface="Calibri"/>
              </a:rPr>
              <a:pPr/>
              <a:t>6</a:t>
            </a:fld>
            <a:endParaRPr lang="en-US">
              <a:solidFill>
                <a:prstClr val="black"/>
              </a:solidFill>
              <a:latin typeface="Calibri"/>
            </a:endParaRPr>
          </a:p>
        </p:txBody>
      </p:sp>
    </p:spTree>
    <p:extLst>
      <p:ext uri="{BB962C8B-B14F-4D97-AF65-F5344CB8AC3E}">
        <p14:creationId xmlns:p14="http://schemas.microsoft.com/office/powerpoint/2010/main" val="4053610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3.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sycamore 6"/>
          <p:cNvPicPr>
            <a:picLocks noChangeAspect="1" noChangeArrowheads="1"/>
          </p:cNvPicPr>
          <p:nvPr/>
        </p:nvPicPr>
        <p:blipFill>
          <a:blip r:embed="rId2" cstate="print"/>
          <a:srcRect/>
          <a:stretch>
            <a:fillRect/>
          </a:stretch>
        </p:blipFill>
        <p:spPr bwMode="auto">
          <a:xfrm>
            <a:off x="0" y="0"/>
            <a:ext cx="12192000" cy="6858000"/>
          </a:xfrm>
          <a:prstGeom prst="rect">
            <a:avLst/>
          </a:prstGeom>
          <a:noFill/>
          <a:ln w="9525">
            <a:noFill/>
            <a:miter lim="800000"/>
            <a:headEnd/>
            <a:tailEnd/>
          </a:ln>
        </p:spPr>
      </p:pic>
      <p:sp>
        <p:nvSpPr>
          <p:cNvPr id="8195" name="Rectangle 3"/>
          <p:cNvSpPr>
            <a:spLocks noGrp="1" noChangeArrowheads="1"/>
          </p:cNvSpPr>
          <p:nvPr>
            <p:ph type="ctrTitle"/>
          </p:nvPr>
        </p:nvSpPr>
        <p:spPr>
          <a:xfrm>
            <a:off x="869951" y="2303464"/>
            <a:ext cx="10363200" cy="1470025"/>
          </a:xfrm>
        </p:spPr>
        <p:txBody>
          <a:bodyPr/>
          <a:lstStyle>
            <a:lvl1pPr>
              <a:defRPr sz="3200"/>
            </a:lvl1pPr>
          </a:lstStyle>
          <a:p>
            <a:r>
              <a:rPr lang="en-AU"/>
              <a:t>Click to edit Master title style</a:t>
            </a:r>
          </a:p>
        </p:txBody>
      </p:sp>
      <p:sp>
        <p:nvSpPr>
          <p:cNvPr id="8196" name="Rectangle 4"/>
          <p:cNvSpPr>
            <a:spLocks noGrp="1" noChangeArrowheads="1"/>
          </p:cNvSpPr>
          <p:nvPr>
            <p:ph type="subTitle" idx="1"/>
          </p:nvPr>
        </p:nvSpPr>
        <p:spPr>
          <a:xfrm>
            <a:off x="869951" y="3960813"/>
            <a:ext cx="10363200" cy="1752600"/>
          </a:xfrm>
        </p:spPr>
        <p:txBody>
          <a:bodyPr/>
          <a:lstStyle>
            <a:lvl1pPr marL="0" indent="0">
              <a:buFontTx/>
              <a:buNone/>
              <a:defRPr/>
            </a:lvl1pPr>
          </a:lstStyle>
          <a:p>
            <a:r>
              <a:rPr lang="en-AU"/>
              <a:t>Click to edit Master subtitle style</a:t>
            </a:r>
          </a:p>
        </p:txBody>
      </p:sp>
    </p:spTree>
    <p:extLst>
      <p:ext uri="{BB962C8B-B14F-4D97-AF65-F5344CB8AC3E}">
        <p14:creationId xmlns:p14="http://schemas.microsoft.com/office/powerpoint/2010/main" val="1683722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72859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87367" y="230189"/>
            <a:ext cx="2825751" cy="6078537"/>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505884" y="230189"/>
            <a:ext cx="8278283" cy="60785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62699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14357940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4806231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1652252"/>
            <a:ext cx="12192000" cy="2882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sz="1800" dirty="0">
              <a:solidFill>
                <a:srgbClr val="FFFFFF"/>
              </a:solidFill>
              <a:ea typeface="ＭＳ Ｐゴシック" pitchFamily="-110" charset="-128"/>
            </a:endParaRPr>
          </a:p>
        </p:txBody>
      </p:sp>
      <p:sp>
        <p:nvSpPr>
          <p:cNvPr id="2" name="Title 1"/>
          <p:cNvSpPr>
            <a:spLocks noGrp="1"/>
          </p:cNvSpPr>
          <p:nvPr>
            <p:ph type="title"/>
          </p:nvPr>
        </p:nvSpPr>
        <p:spPr>
          <a:xfrm>
            <a:off x="975061" y="2412666"/>
            <a:ext cx="10363200" cy="1362075"/>
          </a:xfrm>
        </p:spPr>
        <p:txBody>
          <a:bodyPr anchor="ctr" anchorCtr="0"/>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963084" y="3886931"/>
            <a:ext cx="10363200" cy="648221"/>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grpSp>
        <p:nvGrpSpPr>
          <p:cNvPr id="14" name="Group 13"/>
          <p:cNvGrpSpPr/>
          <p:nvPr userDrawn="1"/>
        </p:nvGrpSpPr>
        <p:grpSpPr>
          <a:xfrm>
            <a:off x="-1" y="4524466"/>
            <a:ext cx="12192001" cy="1359349"/>
            <a:chOff x="-1" y="4616745"/>
            <a:chExt cx="8127227" cy="1208195"/>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46064" y="4616747"/>
              <a:ext cx="1804131" cy="1202400"/>
            </a:xfrm>
            <a:prstGeom prst="rect">
              <a:avLst/>
            </a:prstGeom>
          </p:spPr>
        </p:pic>
        <p:pic>
          <p:nvPicPr>
            <p:cNvPr id="9" name="Picture 2" descr="C:\Users\Owner\AppData\Local\Microsoft\Windows\Temporary Internet Files\Content.IE5\D2NQ1L4P\MP900446485[1].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1" y="4616746"/>
              <a:ext cx="1938977" cy="12024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930284" y="4616745"/>
              <a:ext cx="1812293" cy="1208195"/>
            </a:xfrm>
            <a:prstGeom prst="rect">
              <a:avLst/>
            </a:prstGeom>
          </p:spPr>
        </p:pic>
        <p:pic>
          <p:nvPicPr>
            <p:cNvPr id="12" name="Picture 11"/>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750195" y="4616746"/>
              <a:ext cx="1377031" cy="1202402"/>
            </a:xfrm>
            <a:prstGeom prst="rect">
              <a:avLst/>
            </a:prstGeom>
            <a:noFill/>
            <a:ln>
              <a:noFill/>
            </a:ln>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3742577" y="4616746"/>
              <a:ext cx="1203487" cy="1202402"/>
            </a:xfrm>
            <a:prstGeom prst="rect">
              <a:avLst/>
            </a:prstGeom>
            <a:noFill/>
            <a:ln>
              <a:noFill/>
            </a:ln>
          </p:spPr>
        </p:pic>
      </p:grpSp>
    </p:spTree>
    <p:extLst>
      <p:ext uri="{BB962C8B-B14F-4D97-AF65-F5344CB8AC3E}">
        <p14:creationId xmlns:p14="http://schemas.microsoft.com/office/powerpoint/2010/main" val="15905427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31801"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252634"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7601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3917" y="274638"/>
            <a:ext cx="11148483" cy="778098"/>
          </a:xfrm>
          <a:noFill/>
          <a:ln w="9525" algn="ctr">
            <a:noFill/>
            <a:miter lim="800000"/>
            <a:headEnd/>
            <a:tailEnd/>
          </a:ln>
        </p:spPr>
        <p:txBody>
          <a:bodyPr vert="horz" wrap="square" lIns="91440" tIns="45720" rIns="91440" bIns="45720" numCol="1" anchor="b" anchorCtr="0" compatLnSpc="1">
            <a:prstTxWarp prst="textNoShape">
              <a:avLst/>
            </a:prstTxWarp>
          </a:bodyPr>
          <a:lstStyle>
            <a:lvl1pPr>
              <a:defRPr lang="en-AU"/>
            </a:lvl1pPr>
          </a:lstStyle>
          <a:p>
            <a:pPr lvl="0"/>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503174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80963"/>
            <a:ext cx="10585741" cy="982662"/>
          </a:xfrm>
        </p:spPr>
        <p:txBody>
          <a:bodyPr/>
          <a:lstStyle/>
          <a:p>
            <a:r>
              <a:rPr lang="en-US" dirty="0"/>
              <a:t>Click to edit Master title style</a:t>
            </a:r>
            <a:endParaRPr lang="en-AU" dirty="0"/>
          </a:p>
        </p:txBody>
      </p:sp>
    </p:spTree>
    <p:extLst>
      <p:ext uri="{BB962C8B-B14F-4D97-AF65-F5344CB8AC3E}">
        <p14:creationId xmlns:p14="http://schemas.microsoft.com/office/powerpoint/2010/main" val="5209235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21865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143339" y="1052736"/>
            <a:ext cx="12048661"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AU" sz="1800" dirty="0">
              <a:solidFill>
                <a:srgbClr val="FFFFFF"/>
              </a:solidFill>
            </a:endParaRPr>
          </a:p>
        </p:txBody>
      </p:sp>
    </p:spTree>
    <p:extLst>
      <p:ext uri="{BB962C8B-B14F-4D97-AF65-F5344CB8AC3E}">
        <p14:creationId xmlns:p14="http://schemas.microsoft.com/office/powerpoint/2010/main" val="164096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Tree>
    <p:extLst>
      <p:ext uri="{BB962C8B-B14F-4D97-AF65-F5344CB8AC3E}">
        <p14:creationId xmlns:p14="http://schemas.microsoft.com/office/powerpoint/2010/main" val="18902213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1230846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1394272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5412691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9701" y="80964"/>
            <a:ext cx="2865967" cy="6213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31801" y="80964"/>
            <a:ext cx="8394700" cy="6213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16699677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1800" y="80963"/>
            <a:ext cx="11463867" cy="982662"/>
          </a:xfrm>
        </p:spPr>
        <p:txBody>
          <a:bodyPr/>
          <a:lstStyle/>
          <a:p>
            <a:r>
              <a:rPr lang="en-US"/>
              <a:t>Click to edit Master title style</a:t>
            </a:r>
          </a:p>
        </p:txBody>
      </p:sp>
      <p:sp>
        <p:nvSpPr>
          <p:cNvPr id="3" name="Chart Placeholder 2"/>
          <p:cNvSpPr>
            <a:spLocks noGrp="1"/>
          </p:cNvSpPr>
          <p:nvPr>
            <p:ph type="chart" idx="1"/>
          </p:nvPr>
        </p:nvSpPr>
        <p:spPr>
          <a:xfrm>
            <a:off x="431800" y="1341438"/>
            <a:ext cx="11438467" cy="4953000"/>
          </a:xfrm>
        </p:spPr>
        <p:txBody>
          <a:bodyPr/>
          <a:lstStyle/>
          <a:p>
            <a:pPr lvl="0"/>
            <a:endParaRPr lang="en-US" noProof="0" dirty="0"/>
          </a:p>
        </p:txBody>
      </p:sp>
    </p:spTree>
    <p:extLst>
      <p:ext uri="{BB962C8B-B14F-4D97-AF65-F5344CB8AC3E}">
        <p14:creationId xmlns:p14="http://schemas.microsoft.com/office/powerpoint/2010/main" val="147155464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14685239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9247128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1652252"/>
            <a:ext cx="12192000" cy="2882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lang="en-US" sz="1800" dirty="0">
              <a:solidFill>
                <a:srgbClr val="FFFFFF"/>
              </a:solidFill>
              <a:ea typeface="ＭＳ Ｐゴシック" pitchFamily="-110" charset="-128"/>
            </a:endParaRPr>
          </a:p>
        </p:txBody>
      </p:sp>
      <p:sp>
        <p:nvSpPr>
          <p:cNvPr id="2" name="Title 1"/>
          <p:cNvSpPr>
            <a:spLocks noGrp="1"/>
          </p:cNvSpPr>
          <p:nvPr>
            <p:ph type="title"/>
          </p:nvPr>
        </p:nvSpPr>
        <p:spPr>
          <a:xfrm>
            <a:off x="975061" y="2412666"/>
            <a:ext cx="10363200" cy="1362075"/>
          </a:xfrm>
        </p:spPr>
        <p:txBody>
          <a:bodyPr anchor="ctr" anchorCtr="0"/>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963084" y="3886931"/>
            <a:ext cx="10363200" cy="648221"/>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grpSp>
        <p:nvGrpSpPr>
          <p:cNvPr id="14" name="Group 13"/>
          <p:cNvGrpSpPr/>
          <p:nvPr userDrawn="1"/>
        </p:nvGrpSpPr>
        <p:grpSpPr>
          <a:xfrm>
            <a:off x="-1" y="4524466"/>
            <a:ext cx="12192001" cy="1359349"/>
            <a:chOff x="-1" y="4616745"/>
            <a:chExt cx="8127227" cy="1208195"/>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46064" y="4616747"/>
              <a:ext cx="1804131" cy="1202400"/>
            </a:xfrm>
            <a:prstGeom prst="rect">
              <a:avLst/>
            </a:prstGeom>
          </p:spPr>
        </p:pic>
        <p:pic>
          <p:nvPicPr>
            <p:cNvPr id="9" name="Picture 2" descr="C:\Users\Owner\AppData\Local\Microsoft\Windows\Temporary Internet Files\Content.IE5\D2NQ1L4P\MP900446485[1].jpg"/>
            <p:cNvPicPr>
              <a:picLocks noChangeAspect="1" noChangeArrowheads="1"/>
            </p:cNvPicPr>
            <p:nvPr userDrawn="1"/>
          </p:nvPicPr>
          <p:blipFill rotWithShape="1">
            <a:blip r:embed="rId3" cstate="screen">
              <a:extLst>
                <a:ext uri="{28A0092B-C50C-407E-A947-70E740481C1C}">
                  <a14:useLocalDpi xmlns:a14="http://schemas.microsoft.com/office/drawing/2010/main"/>
                </a:ext>
              </a:extLst>
            </a:blip>
            <a:srcRect/>
            <a:stretch/>
          </p:blipFill>
          <p:spPr bwMode="auto">
            <a:xfrm>
              <a:off x="-1" y="4616746"/>
              <a:ext cx="1938977" cy="120240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1930284" y="4616745"/>
              <a:ext cx="1812293" cy="1208195"/>
            </a:xfrm>
            <a:prstGeom prst="rect">
              <a:avLst/>
            </a:prstGeom>
          </p:spPr>
        </p:pic>
        <p:pic>
          <p:nvPicPr>
            <p:cNvPr id="12" name="Picture 11"/>
            <p:cNvPicPr>
              <a:picLocks noChangeAspect="1"/>
            </p:cNvPicPr>
            <p:nvPr userDrawn="1"/>
          </p:nvPicPr>
          <p:blipFill rotWithShape="1">
            <a:blip r:embed="rId5" cstate="print">
              <a:extLst>
                <a:ext uri="{28A0092B-C50C-407E-A947-70E740481C1C}">
                  <a14:useLocalDpi xmlns:a14="http://schemas.microsoft.com/office/drawing/2010/main"/>
                </a:ext>
              </a:extLst>
            </a:blip>
            <a:srcRect/>
            <a:stretch/>
          </p:blipFill>
          <p:spPr>
            <a:xfrm>
              <a:off x="6750195" y="4616746"/>
              <a:ext cx="1377031" cy="1202402"/>
            </a:xfrm>
            <a:prstGeom prst="rect">
              <a:avLst/>
            </a:prstGeom>
            <a:noFill/>
            <a:ln>
              <a:noFill/>
            </a:ln>
          </p:spPr>
        </p:pic>
        <p:pic>
          <p:nvPicPr>
            <p:cNvPr id="13" name="Picture 12"/>
            <p:cNvPicPr>
              <a:picLocks noChangeAspect="1"/>
            </p:cNvPicPr>
            <p:nvPr userDrawn="1"/>
          </p:nvPicPr>
          <p:blipFill>
            <a:blip r:embed="rId6" cstate="print">
              <a:extLst>
                <a:ext uri="{28A0092B-C50C-407E-A947-70E740481C1C}">
                  <a14:useLocalDpi xmlns:a14="http://schemas.microsoft.com/office/drawing/2010/main"/>
                </a:ext>
              </a:extLst>
            </a:blip>
            <a:stretch>
              <a:fillRect/>
            </a:stretch>
          </p:blipFill>
          <p:spPr>
            <a:xfrm>
              <a:off x="3742577" y="4616746"/>
              <a:ext cx="1203487" cy="1202402"/>
            </a:xfrm>
            <a:prstGeom prst="rect">
              <a:avLst/>
            </a:prstGeom>
            <a:noFill/>
            <a:ln>
              <a:noFill/>
            </a:ln>
          </p:spPr>
        </p:pic>
      </p:grpSp>
    </p:spTree>
    <p:extLst>
      <p:ext uri="{BB962C8B-B14F-4D97-AF65-F5344CB8AC3E}">
        <p14:creationId xmlns:p14="http://schemas.microsoft.com/office/powerpoint/2010/main" val="4716712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31801"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252634"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049724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3917" y="274638"/>
            <a:ext cx="11148483" cy="778098"/>
          </a:xfrm>
          <a:noFill/>
          <a:ln w="9525" algn="ctr">
            <a:noFill/>
            <a:miter lim="800000"/>
            <a:headEnd/>
            <a:tailEnd/>
          </a:ln>
        </p:spPr>
        <p:txBody>
          <a:bodyPr vert="horz" wrap="square" lIns="91440" tIns="45720" rIns="91440" bIns="45720" numCol="1" anchor="b" anchorCtr="0" compatLnSpc="1">
            <a:prstTxWarp prst="textNoShape">
              <a:avLst/>
            </a:prstTxWarp>
          </a:bodyPr>
          <a:lstStyle>
            <a:lvl1pPr>
              <a:defRPr lang="en-AU"/>
            </a:lvl1pPr>
          </a:lstStyle>
          <a:p>
            <a:pPr lvl="0"/>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419589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53788194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31800" y="80963"/>
            <a:ext cx="10585741" cy="982662"/>
          </a:xfrm>
        </p:spPr>
        <p:txBody>
          <a:bodyPr/>
          <a:lstStyle/>
          <a:p>
            <a:r>
              <a:rPr lang="en-US" dirty="0"/>
              <a:t>Click to edit Master title style</a:t>
            </a:r>
            <a:endParaRPr lang="en-AU" dirty="0"/>
          </a:p>
        </p:txBody>
      </p:sp>
    </p:spTree>
    <p:extLst>
      <p:ext uri="{BB962C8B-B14F-4D97-AF65-F5344CB8AC3E}">
        <p14:creationId xmlns:p14="http://schemas.microsoft.com/office/powerpoint/2010/main" val="98242164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02182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143339" y="1052736"/>
            <a:ext cx="12048661"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AU" sz="1800" dirty="0">
              <a:solidFill>
                <a:srgbClr val="FFFFFF"/>
              </a:solidFill>
            </a:endParaRPr>
          </a:p>
        </p:txBody>
      </p:sp>
    </p:spTree>
    <p:extLst>
      <p:ext uri="{BB962C8B-B14F-4D97-AF65-F5344CB8AC3E}">
        <p14:creationId xmlns:p14="http://schemas.microsoft.com/office/powerpoint/2010/main" val="16974814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98751350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03918788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56022679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9701" y="80964"/>
            <a:ext cx="2865967" cy="6213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31801" y="80964"/>
            <a:ext cx="8394700" cy="6213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92951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31800" y="80963"/>
            <a:ext cx="11463867" cy="982662"/>
          </a:xfrm>
        </p:spPr>
        <p:txBody>
          <a:bodyPr/>
          <a:lstStyle/>
          <a:p>
            <a:r>
              <a:rPr lang="en-US"/>
              <a:t>Click to edit Master title style</a:t>
            </a:r>
          </a:p>
        </p:txBody>
      </p:sp>
      <p:sp>
        <p:nvSpPr>
          <p:cNvPr id="3" name="Chart Placeholder 2"/>
          <p:cNvSpPr>
            <a:spLocks noGrp="1"/>
          </p:cNvSpPr>
          <p:nvPr>
            <p:ph type="chart" idx="1"/>
          </p:nvPr>
        </p:nvSpPr>
        <p:spPr>
          <a:xfrm>
            <a:off x="431800" y="1341438"/>
            <a:ext cx="11438467" cy="4953000"/>
          </a:xfrm>
        </p:spPr>
        <p:txBody>
          <a:bodyPr/>
          <a:lstStyle/>
          <a:p>
            <a:pPr lvl="0"/>
            <a:endParaRPr lang="en-US" noProof="0" dirty="0"/>
          </a:p>
        </p:txBody>
      </p:sp>
    </p:spTree>
    <p:extLst>
      <p:ext uri="{BB962C8B-B14F-4D97-AF65-F5344CB8AC3E}">
        <p14:creationId xmlns:p14="http://schemas.microsoft.com/office/powerpoint/2010/main" val="112238219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AU"/>
          </a:p>
        </p:txBody>
      </p:sp>
    </p:spTree>
    <p:extLst>
      <p:ext uri="{BB962C8B-B14F-4D97-AF65-F5344CB8AC3E}">
        <p14:creationId xmlns:p14="http://schemas.microsoft.com/office/powerpoint/2010/main" val="89534995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056986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527051" y="1700213"/>
            <a:ext cx="554143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271685" y="1700213"/>
            <a:ext cx="554143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2815297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2130425"/>
            <a:ext cx="12192000" cy="28829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sz="2400" dirty="0">
              <a:solidFill>
                <a:srgbClr val="FFFFFF"/>
              </a:solidFill>
              <a:ea typeface="ＭＳ Ｐゴシック" pitchFamily="-110" charset="-128"/>
            </a:endParaRPr>
          </a:p>
        </p:txBody>
      </p:sp>
      <p:sp>
        <p:nvSpPr>
          <p:cNvPr id="2" name="Title 1"/>
          <p:cNvSpPr>
            <a:spLocks noGrp="1"/>
          </p:cNvSpPr>
          <p:nvPr>
            <p:ph type="title"/>
          </p:nvPr>
        </p:nvSpPr>
        <p:spPr>
          <a:xfrm>
            <a:off x="975061" y="2890839"/>
            <a:ext cx="10363200" cy="1362075"/>
          </a:xfrm>
        </p:spPr>
        <p:txBody>
          <a:bodyPr anchor="ctr" anchorCtr="0"/>
          <a:lstStyle>
            <a:lvl1pPr algn="l">
              <a:defRPr sz="4000" b="1" cap="all"/>
            </a:lvl1pPr>
          </a:lstStyle>
          <a:p>
            <a:r>
              <a:rPr lang="en-US" dirty="0"/>
              <a:t>Click to edit Master title style</a:t>
            </a:r>
            <a:endParaRPr lang="en-AU" dirty="0"/>
          </a:p>
        </p:txBody>
      </p:sp>
      <p:sp>
        <p:nvSpPr>
          <p:cNvPr id="3" name="Text Placeholder 2"/>
          <p:cNvSpPr>
            <a:spLocks noGrp="1"/>
          </p:cNvSpPr>
          <p:nvPr>
            <p:ph type="body" idx="1"/>
          </p:nvPr>
        </p:nvSpPr>
        <p:spPr>
          <a:xfrm>
            <a:off x="963084" y="4365104"/>
            <a:ext cx="10363200" cy="648221"/>
          </a:xfrm>
        </p:spPr>
        <p:txBody>
          <a:bodyPr anchor="t" anchorCtr="0"/>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Tree>
    <p:extLst>
      <p:ext uri="{BB962C8B-B14F-4D97-AF65-F5344CB8AC3E}">
        <p14:creationId xmlns:p14="http://schemas.microsoft.com/office/powerpoint/2010/main" val="192351108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31801"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6252634" y="1341438"/>
            <a:ext cx="5617633"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6602898"/>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33917" y="274638"/>
            <a:ext cx="11148483" cy="778098"/>
          </a:xfrm>
          <a:noFill/>
          <a:ln w="9525" algn="ctr">
            <a:noFill/>
            <a:miter lim="800000"/>
            <a:headEnd/>
            <a:tailEnd/>
          </a:ln>
        </p:spPr>
        <p:txBody>
          <a:bodyPr vert="horz" wrap="square" lIns="91440" tIns="45720" rIns="91440" bIns="45720" numCol="1" anchor="b" anchorCtr="0" compatLnSpc="1">
            <a:prstTxWarp prst="textNoShape">
              <a:avLst/>
            </a:prstTxWarp>
          </a:bodyPr>
          <a:lstStyle>
            <a:lvl1pPr>
              <a:defRPr lang="en-AU"/>
            </a:lvl1pPr>
          </a:lstStyle>
          <a:p>
            <a:pPr lvl="0"/>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2211998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Tree>
    <p:extLst>
      <p:ext uri="{BB962C8B-B14F-4D97-AF65-F5344CB8AC3E}">
        <p14:creationId xmlns:p14="http://schemas.microsoft.com/office/powerpoint/2010/main" val="40549964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507022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Rectangle 1"/>
          <p:cNvSpPr/>
          <p:nvPr userDrawn="1"/>
        </p:nvSpPr>
        <p:spPr>
          <a:xfrm>
            <a:off x="143339" y="1052736"/>
            <a:ext cx="12048661" cy="1440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AU" sz="1800" dirty="0">
              <a:solidFill>
                <a:srgbClr val="FFFFFF"/>
              </a:solidFill>
            </a:endParaRPr>
          </a:p>
        </p:txBody>
      </p:sp>
    </p:spTree>
    <p:extLst>
      <p:ext uri="{BB962C8B-B14F-4D97-AF65-F5344CB8AC3E}">
        <p14:creationId xmlns:p14="http://schemas.microsoft.com/office/powerpoint/2010/main" val="144775155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69906925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48848286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048031166"/>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9701" y="80964"/>
            <a:ext cx="2865967" cy="621347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31801" y="80964"/>
            <a:ext cx="8394700" cy="62134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0323887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070071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72519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53254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30664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5726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slideLayout" Target="../slideLayouts/slideLayout37.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jpe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13" Type="http://schemas.openxmlformats.org/officeDocument/2006/relationships/theme" Target="../theme/theme4.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91138" name="Picture 2" descr="slides 1"/>
          <p:cNvPicPr>
            <a:picLocks noChangeAspect="1" noChangeArrowheads="1"/>
          </p:cNvPicPr>
          <p:nvPr/>
        </p:nvPicPr>
        <p:blipFill>
          <a:blip r:embed="rId13" cstate="print"/>
          <a:srcRect/>
          <a:stretch>
            <a:fillRect/>
          </a:stretch>
        </p:blipFill>
        <p:spPr bwMode="auto">
          <a:xfrm>
            <a:off x="0" y="1"/>
            <a:ext cx="12192000" cy="1884363"/>
          </a:xfrm>
          <a:prstGeom prst="rect">
            <a:avLst/>
          </a:prstGeom>
          <a:noFill/>
          <a:ln w="9525">
            <a:noFill/>
            <a:miter lim="800000"/>
            <a:headEnd/>
            <a:tailEnd/>
          </a:ln>
        </p:spPr>
      </p:pic>
      <p:pic>
        <p:nvPicPr>
          <p:cNvPr id="91139" name="Picture 4" descr="Logo_Sycamore"/>
          <p:cNvPicPr>
            <a:picLocks noChangeAspect="1" noChangeArrowheads="1"/>
          </p:cNvPicPr>
          <p:nvPr/>
        </p:nvPicPr>
        <p:blipFill>
          <a:blip r:embed="rId14" cstate="print"/>
          <a:srcRect/>
          <a:stretch>
            <a:fillRect/>
          </a:stretch>
        </p:blipFill>
        <p:spPr bwMode="auto">
          <a:xfrm>
            <a:off x="10962217" y="55563"/>
            <a:ext cx="1126067" cy="457200"/>
          </a:xfrm>
          <a:prstGeom prst="rect">
            <a:avLst/>
          </a:prstGeom>
          <a:noFill/>
          <a:ln w="9525">
            <a:noFill/>
            <a:miter lim="800000"/>
            <a:headEnd/>
            <a:tailEnd/>
          </a:ln>
        </p:spPr>
      </p:pic>
      <p:pic>
        <p:nvPicPr>
          <p:cNvPr id="91140" name="Picture 5" descr="Logo_Sycamore"/>
          <p:cNvPicPr>
            <a:picLocks noChangeAspect="1" noChangeArrowheads="1"/>
          </p:cNvPicPr>
          <p:nvPr/>
        </p:nvPicPr>
        <p:blipFill>
          <a:blip r:embed="rId14" cstate="print"/>
          <a:srcRect/>
          <a:stretch>
            <a:fillRect/>
          </a:stretch>
        </p:blipFill>
        <p:spPr bwMode="auto">
          <a:xfrm>
            <a:off x="10970684" y="36513"/>
            <a:ext cx="1126067" cy="457200"/>
          </a:xfrm>
          <a:prstGeom prst="rect">
            <a:avLst/>
          </a:prstGeom>
          <a:noFill/>
          <a:ln w="9525">
            <a:noFill/>
            <a:miter lim="800000"/>
            <a:headEnd/>
            <a:tailEnd/>
          </a:ln>
        </p:spPr>
      </p:pic>
      <p:sp>
        <p:nvSpPr>
          <p:cNvPr id="91141" name="Rectangle 6"/>
          <p:cNvSpPr>
            <a:spLocks noGrp="1" noChangeArrowheads="1"/>
          </p:cNvSpPr>
          <p:nvPr>
            <p:ph type="title"/>
          </p:nvPr>
        </p:nvSpPr>
        <p:spPr bwMode="auto">
          <a:xfrm>
            <a:off x="505885" y="230188"/>
            <a:ext cx="10460567" cy="8953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AU"/>
              <a:t>Click to edit Master title style</a:t>
            </a:r>
          </a:p>
        </p:txBody>
      </p:sp>
      <p:sp>
        <p:nvSpPr>
          <p:cNvPr id="91142" name="Rectangle 7"/>
          <p:cNvSpPr>
            <a:spLocks noGrp="1" noChangeArrowheads="1"/>
          </p:cNvSpPr>
          <p:nvPr>
            <p:ph type="body" idx="1"/>
          </p:nvPr>
        </p:nvSpPr>
        <p:spPr bwMode="auto">
          <a:xfrm>
            <a:off x="527051" y="1700213"/>
            <a:ext cx="11286067" cy="46085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
        <p:nvSpPr>
          <p:cNvPr id="7176" name="Text Box 8"/>
          <p:cNvSpPr txBox="1">
            <a:spLocks noChangeArrowheads="1"/>
          </p:cNvSpPr>
          <p:nvPr/>
        </p:nvSpPr>
        <p:spPr bwMode="auto">
          <a:xfrm>
            <a:off x="11735445" y="6494463"/>
            <a:ext cx="393056" cy="307777"/>
          </a:xfrm>
          <a:prstGeom prst="rect">
            <a:avLst/>
          </a:prstGeom>
          <a:noFill/>
          <a:ln w="9525">
            <a:noFill/>
            <a:miter lim="800000"/>
            <a:headEnd/>
            <a:tailEnd/>
          </a:ln>
          <a:effectLst/>
        </p:spPr>
        <p:txBody>
          <a:bodyPr wrap="none">
            <a:spAutoFit/>
          </a:bodyPr>
          <a:lstStyle/>
          <a:p>
            <a:pPr algn="r" fontAlgn="base">
              <a:spcBef>
                <a:spcPct val="0"/>
              </a:spcBef>
              <a:spcAft>
                <a:spcPct val="0"/>
              </a:spcAft>
              <a:defRPr/>
            </a:pPr>
            <a:fld id="{3B7B3C62-86B5-444F-8136-0C129434204A}" type="slidenum">
              <a:rPr lang="en-AU" sz="1400" b="1">
                <a:solidFill>
                  <a:srgbClr val="B2B2B2"/>
                </a:solidFill>
                <a:latin typeface="Times New Roman" pitchFamily="18" charset="0"/>
                <a:ea typeface="ＭＳ Ｐゴシック" charset="0"/>
                <a:cs typeface="ＭＳ Ｐゴシック" charset="0"/>
              </a:rPr>
              <a:pPr algn="r" fontAlgn="base">
                <a:spcBef>
                  <a:spcPct val="0"/>
                </a:spcBef>
                <a:spcAft>
                  <a:spcPct val="0"/>
                </a:spcAft>
                <a:defRPr/>
              </a:pPr>
              <a:t>‹#›</a:t>
            </a:fld>
            <a:endParaRPr lang="en-AU" sz="1400" b="1">
              <a:solidFill>
                <a:srgbClr val="B2B2B2"/>
              </a:solidFill>
              <a:latin typeface="Times New Roman" pitchFamily="18" charset="0"/>
              <a:ea typeface="ＭＳ Ｐゴシック" charset="0"/>
              <a:cs typeface="ＭＳ Ｐゴシック" charset="0"/>
            </a:endParaRPr>
          </a:p>
        </p:txBody>
      </p:sp>
    </p:spTree>
    <p:extLst>
      <p:ext uri="{BB962C8B-B14F-4D97-AF65-F5344CB8AC3E}">
        <p14:creationId xmlns:p14="http://schemas.microsoft.com/office/powerpoint/2010/main" val="177649769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2800">
          <a:solidFill>
            <a:schemeClr val="tx2"/>
          </a:solidFill>
          <a:latin typeface="+mj-lt"/>
          <a:ea typeface="+mj-ea"/>
          <a:cs typeface="+mj-cs"/>
        </a:defRPr>
      </a:lvl1pPr>
      <a:lvl2pPr algn="l" rtl="0" eaLnBrk="0" fontAlgn="base" hangingPunct="0">
        <a:spcBef>
          <a:spcPct val="0"/>
        </a:spcBef>
        <a:spcAft>
          <a:spcPct val="0"/>
        </a:spcAft>
        <a:defRPr sz="2800">
          <a:solidFill>
            <a:schemeClr val="tx2"/>
          </a:solidFill>
          <a:latin typeface="Arial" charset="0"/>
        </a:defRPr>
      </a:lvl2pPr>
      <a:lvl3pPr algn="l" rtl="0" eaLnBrk="0" fontAlgn="base" hangingPunct="0">
        <a:spcBef>
          <a:spcPct val="0"/>
        </a:spcBef>
        <a:spcAft>
          <a:spcPct val="0"/>
        </a:spcAft>
        <a:defRPr sz="2800">
          <a:solidFill>
            <a:schemeClr val="tx2"/>
          </a:solidFill>
          <a:latin typeface="Arial" charset="0"/>
        </a:defRPr>
      </a:lvl3pPr>
      <a:lvl4pPr algn="l" rtl="0" eaLnBrk="0" fontAlgn="base" hangingPunct="0">
        <a:spcBef>
          <a:spcPct val="0"/>
        </a:spcBef>
        <a:spcAft>
          <a:spcPct val="0"/>
        </a:spcAft>
        <a:defRPr sz="2800">
          <a:solidFill>
            <a:schemeClr val="tx2"/>
          </a:solidFill>
          <a:latin typeface="Arial" charset="0"/>
        </a:defRPr>
      </a:lvl4pPr>
      <a:lvl5pPr algn="l" rtl="0" eaLnBrk="0" fontAlgn="base" hangingPunct="0">
        <a:spcBef>
          <a:spcPct val="0"/>
        </a:spcBef>
        <a:spcAft>
          <a:spcPct val="0"/>
        </a:spcAft>
        <a:defRPr sz="28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ts val="12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a:solidFill>
            <a:schemeClr val="tx1"/>
          </a:solidFill>
          <a:latin typeface="+mn-lt"/>
        </a:defRPr>
      </a:lvl2pPr>
      <a:lvl3pPr marL="1143000" indent="-228600" algn="l" rtl="0" eaLnBrk="0" fontAlgn="base" hangingPunct="0">
        <a:spcBef>
          <a:spcPct val="20000"/>
        </a:spcBef>
        <a:spcAft>
          <a:spcPct val="0"/>
        </a:spcAft>
        <a:buFont typeface="Arial" charset="0"/>
        <a:buChar char="–"/>
        <a:defRPr sz="1600">
          <a:solidFill>
            <a:schemeClr val="tx1"/>
          </a:solidFill>
          <a:latin typeface="+mn-lt"/>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fontAlgn="base">
        <a:spcBef>
          <a:spcPct val="20000"/>
        </a:spcBef>
        <a:spcAft>
          <a:spcPct val="0"/>
        </a:spcAft>
        <a:buFont typeface="Arial" charset="0"/>
        <a:buChar char="–"/>
        <a:defRPr sz="1600">
          <a:solidFill>
            <a:schemeClr val="tx1"/>
          </a:solidFill>
          <a:latin typeface="+mn-lt"/>
        </a:defRPr>
      </a:lvl6pPr>
      <a:lvl7pPr marL="2971800" indent="-228600" algn="l" rtl="0" fontAlgn="base">
        <a:spcBef>
          <a:spcPct val="20000"/>
        </a:spcBef>
        <a:spcAft>
          <a:spcPct val="0"/>
        </a:spcAft>
        <a:buFont typeface="Arial" charset="0"/>
        <a:buChar char="–"/>
        <a:defRPr sz="1600">
          <a:solidFill>
            <a:schemeClr val="tx1"/>
          </a:solidFill>
          <a:latin typeface="+mn-lt"/>
        </a:defRPr>
      </a:lvl7pPr>
      <a:lvl8pPr marL="3429000" indent="-228600" algn="l" rtl="0" fontAlgn="base">
        <a:spcBef>
          <a:spcPct val="20000"/>
        </a:spcBef>
        <a:spcAft>
          <a:spcPct val="0"/>
        </a:spcAft>
        <a:buFont typeface="Arial" charset="0"/>
        <a:buChar char="–"/>
        <a:defRPr sz="1600">
          <a:solidFill>
            <a:schemeClr val="tx1"/>
          </a:solidFill>
          <a:latin typeface="+mn-lt"/>
        </a:defRPr>
      </a:lvl8pPr>
      <a:lvl9pPr marL="3886200" indent="-228600" algn="l" rtl="0" fontAlgn="base">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31800" y="80963"/>
            <a:ext cx="11463867" cy="982662"/>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AU" dirty="0"/>
              <a:t>Click to edit Master title style</a:t>
            </a:r>
          </a:p>
        </p:txBody>
      </p:sp>
      <p:sp>
        <p:nvSpPr>
          <p:cNvPr id="25603" name="Rectangle 3"/>
          <p:cNvSpPr>
            <a:spLocks noGrp="1" noChangeArrowheads="1"/>
          </p:cNvSpPr>
          <p:nvPr>
            <p:ph type="body" idx="1"/>
          </p:nvPr>
        </p:nvSpPr>
        <p:spPr bwMode="auto">
          <a:xfrm>
            <a:off x="431800" y="1341438"/>
            <a:ext cx="11438467" cy="49530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
        <p:nvSpPr>
          <p:cNvPr id="63493" name="Line 5"/>
          <p:cNvSpPr>
            <a:spLocks noChangeShapeType="1"/>
          </p:cNvSpPr>
          <p:nvPr/>
        </p:nvSpPr>
        <p:spPr bwMode="auto">
          <a:xfrm>
            <a:off x="239184" y="6400800"/>
            <a:ext cx="11952816" cy="0"/>
          </a:xfrm>
          <a:prstGeom prst="line">
            <a:avLst/>
          </a:prstGeom>
          <a:noFill/>
          <a:ln w="19050">
            <a:solidFill>
              <a:srgbClr val="9DB43F"/>
            </a:solidFill>
            <a:round/>
            <a:headEnd/>
            <a:tailEnd/>
          </a:ln>
          <a:effectLst/>
        </p:spPr>
        <p:txBody>
          <a:bodyPr/>
          <a:lstStyle/>
          <a:p>
            <a:pPr defTabSz="457200">
              <a:defRPr/>
            </a:pPr>
            <a:endParaRPr lang="en-AU" sz="1800">
              <a:solidFill>
                <a:srgbClr val="000000"/>
              </a:solidFill>
            </a:endParaRPr>
          </a:p>
        </p:txBody>
      </p:sp>
      <p:pic>
        <p:nvPicPr>
          <p:cNvPr id="25606" name="Picture 7" descr="Logo_Sycamore"/>
          <p:cNvPicPr>
            <a:picLocks noChangeAspect="1" noChangeArrowheads="1"/>
          </p:cNvPicPr>
          <p:nvPr/>
        </p:nvPicPr>
        <p:blipFill>
          <a:blip r:embed="rId15" cstate="print"/>
          <a:srcRect/>
          <a:stretch>
            <a:fillRect/>
          </a:stretch>
        </p:blipFill>
        <p:spPr bwMode="auto">
          <a:xfrm>
            <a:off x="10970684" y="36513"/>
            <a:ext cx="1126067" cy="457200"/>
          </a:xfrm>
          <a:prstGeom prst="rect">
            <a:avLst/>
          </a:prstGeom>
          <a:noFill/>
          <a:ln w="9525">
            <a:noFill/>
            <a:miter lim="800000"/>
            <a:headEnd/>
            <a:tailEnd/>
          </a:ln>
        </p:spPr>
      </p:pic>
      <p:sp>
        <p:nvSpPr>
          <p:cNvPr id="63496" name="Text Box 8"/>
          <p:cNvSpPr txBox="1">
            <a:spLocks noChangeArrowheads="1"/>
          </p:cNvSpPr>
          <p:nvPr/>
        </p:nvSpPr>
        <p:spPr bwMode="auto">
          <a:xfrm>
            <a:off x="11735445" y="6494463"/>
            <a:ext cx="393056" cy="307777"/>
          </a:xfrm>
          <a:prstGeom prst="rect">
            <a:avLst/>
          </a:prstGeom>
          <a:noFill/>
          <a:ln w="9525">
            <a:noFill/>
            <a:miter lim="800000"/>
            <a:headEnd/>
            <a:tailEnd/>
          </a:ln>
          <a:effectLst/>
        </p:spPr>
        <p:txBody>
          <a:bodyPr wrap="none">
            <a:spAutoFit/>
          </a:bodyPr>
          <a:lstStyle/>
          <a:p>
            <a:pPr algn="r" defTabSz="457200">
              <a:defRPr/>
            </a:pPr>
            <a:fld id="{3948111C-EE0A-49B4-9F1A-C6B302508042}" type="slidenum">
              <a:rPr lang="en-AU" sz="1400" b="1">
                <a:solidFill>
                  <a:srgbClr val="B2B2B2"/>
                </a:solidFill>
                <a:latin typeface="Times New Roman" pitchFamily="18" charset="0"/>
              </a:rPr>
              <a:pPr algn="r" defTabSz="457200">
                <a:defRPr/>
              </a:pPr>
              <a:t>‹#›</a:t>
            </a:fld>
            <a:endParaRPr lang="en-AU" sz="1400" b="1">
              <a:solidFill>
                <a:srgbClr val="B2B2B2"/>
              </a:solidFill>
              <a:latin typeface="Times New Roman" pitchFamily="18" charset="0"/>
            </a:endParaRPr>
          </a:p>
        </p:txBody>
      </p:sp>
      <p:sp>
        <p:nvSpPr>
          <p:cNvPr id="8" name="Line 4"/>
          <p:cNvSpPr>
            <a:spLocks noChangeShapeType="1"/>
          </p:cNvSpPr>
          <p:nvPr/>
        </p:nvSpPr>
        <p:spPr bwMode="auto">
          <a:xfrm>
            <a:off x="239184" y="1063625"/>
            <a:ext cx="11952816" cy="0"/>
          </a:xfrm>
          <a:prstGeom prst="line">
            <a:avLst/>
          </a:prstGeom>
          <a:noFill/>
          <a:ln w="19050">
            <a:solidFill>
              <a:srgbClr val="9DB43F"/>
            </a:solidFill>
            <a:round/>
            <a:headEnd/>
            <a:tailEnd/>
          </a:ln>
          <a:extLst>
            <a:ext uri="{909E8E84-426E-40DD-AFC4-6F175D3DCCD1}">
              <a14:hiddenFill xmlns:a14="http://schemas.microsoft.com/office/drawing/2010/main">
                <a:noFill/>
              </a14:hiddenFill>
            </a:ext>
          </a:extLst>
        </p:spPr>
        <p:txBody>
          <a:bodyPr/>
          <a:lstStyle/>
          <a:p>
            <a:pPr defTabSz="457200"/>
            <a:endParaRPr lang="en-US" sz="1800">
              <a:solidFill>
                <a:srgbClr val="000000"/>
              </a:solidFill>
            </a:endParaRPr>
          </a:p>
        </p:txBody>
      </p:sp>
    </p:spTree>
    <p:extLst>
      <p:ext uri="{BB962C8B-B14F-4D97-AF65-F5344CB8AC3E}">
        <p14:creationId xmlns:p14="http://schemas.microsoft.com/office/powerpoint/2010/main" val="129248673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Lst>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a:solidFill>
            <a:schemeClr val="tx1"/>
          </a:solidFill>
          <a:latin typeface="+mn-lt"/>
        </a:defRPr>
      </a:lvl2pPr>
      <a:lvl3pPr marL="1143000" indent="-228600" algn="l" rtl="0" eaLnBrk="0" fontAlgn="base" hangingPunct="0">
        <a:spcBef>
          <a:spcPct val="20000"/>
        </a:spcBef>
        <a:spcAft>
          <a:spcPct val="0"/>
        </a:spcAft>
        <a:buFont typeface="Arial" charset="0"/>
        <a:buChar char="–"/>
        <a:defRPr sz="1600">
          <a:solidFill>
            <a:schemeClr val="tx1"/>
          </a:solidFill>
          <a:latin typeface="+mn-lt"/>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fontAlgn="base">
        <a:spcBef>
          <a:spcPct val="20000"/>
        </a:spcBef>
        <a:spcAft>
          <a:spcPct val="0"/>
        </a:spcAft>
        <a:buFont typeface="Arial" charset="0"/>
        <a:buChar char="–"/>
        <a:defRPr sz="1600">
          <a:solidFill>
            <a:schemeClr val="tx1"/>
          </a:solidFill>
          <a:latin typeface="+mn-lt"/>
        </a:defRPr>
      </a:lvl6pPr>
      <a:lvl7pPr marL="2971800" indent="-228600" algn="l" rtl="0" fontAlgn="base">
        <a:spcBef>
          <a:spcPct val="20000"/>
        </a:spcBef>
        <a:spcAft>
          <a:spcPct val="0"/>
        </a:spcAft>
        <a:buFont typeface="Arial" charset="0"/>
        <a:buChar char="–"/>
        <a:defRPr sz="1600">
          <a:solidFill>
            <a:schemeClr val="tx1"/>
          </a:solidFill>
          <a:latin typeface="+mn-lt"/>
        </a:defRPr>
      </a:lvl7pPr>
      <a:lvl8pPr marL="3429000" indent="-228600" algn="l" rtl="0" fontAlgn="base">
        <a:spcBef>
          <a:spcPct val="20000"/>
        </a:spcBef>
        <a:spcAft>
          <a:spcPct val="0"/>
        </a:spcAft>
        <a:buFont typeface="Arial" charset="0"/>
        <a:buChar char="–"/>
        <a:defRPr sz="1600">
          <a:solidFill>
            <a:schemeClr val="tx1"/>
          </a:solidFill>
          <a:latin typeface="+mn-lt"/>
        </a:defRPr>
      </a:lvl8pPr>
      <a:lvl9pPr marL="3886200" indent="-228600" algn="l" rtl="0" fontAlgn="base">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31800" y="80963"/>
            <a:ext cx="11463867" cy="982662"/>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AU" dirty="0"/>
              <a:t>Click to edit Master title style</a:t>
            </a:r>
          </a:p>
        </p:txBody>
      </p:sp>
      <p:sp>
        <p:nvSpPr>
          <p:cNvPr id="25603" name="Rectangle 3"/>
          <p:cNvSpPr>
            <a:spLocks noGrp="1" noChangeArrowheads="1"/>
          </p:cNvSpPr>
          <p:nvPr>
            <p:ph type="body" idx="1"/>
          </p:nvPr>
        </p:nvSpPr>
        <p:spPr bwMode="auto">
          <a:xfrm>
            <a:off x="431800" y="1341438"/>
            <a:ext cx="11438467" cy="49530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AU" dirty="0"/>
              <a:t>Click to edit Master text styles</a:t>
            </a:r>
          </a:p>
          <a:p>
            <a:pPr lvl="1"/>
            <a:r>
              <a:rPr lang="en-AU" dirty="0"/>
              <a:t>Second level</a:t>
            </a:r>
          </a:p>
          <a:p>
            <a:pPr lvl="2"/>
            <a:r>
              <a:rPr lang="en-AU" dirty="0"/>
              <a:t>Third level</a:t>
            </a:r>
          </a:p>
          <a:p>
            <a:pPr lvl="3"/>
            <a:r>
              <a:rPr lang="en-AU" dirty="0"/>
              <a:t>Fourth level</a:t>
            </a:r>
          </a:p>
          <a:p>
            <a:pPr lvl="4"/>
            <a:r>
              <a:rPr lang="en-AU" dirty="0"/>
              <a:t>Fifth level</a:t>
            </a:r>
          </a:p>
        </p:txBody>
      </p:sp>
      <p:sp>
        <p:nvSpPr>
          <p:cNvPr id="63493" name="Line 5"/>
          <p:cNvSpPr>
            <a:spLocks noChangeShapeType="1"/>
          </p:cNvSpPr>
          <p:nvPr/>
        </p:nvSpPr>
        <p:spPr bwMode="auto">
          <a:xfrm>
            <a:off x="239184" y="6400800"/>
            <a:ext cx="11952816" cy="0"/>
          </a:xfrm>
          <a:prstGeom prst="line">
            <a:avLst/>
          </a:prstGeom>
          <a:noFill/>
          <a:ln w="19050">
            <a:solidFill>
              <a:srgbClr val="9DB43F"/>
            </a:solidFill>
            <a:round/>
            <a:headEnd/>
            <a:tailEnd/>
          </a:ln>
          <a:effectLst/>
        </p:spPr>
        <p:txBody>
          <a:bodyPr/>
          <a:lstStyle/>
          <a:p>
            <a:pPr defTabSz="457200">
              <a:defRPr/>
            </a:pPr>
            <a:endParaRPr lang="en-AU" sz="1800">
              <a:solidFill>
                <a:srgbClr val="000000"/>
              </a:solidFill>
            </a:endParaRPr>
          </a:p>
        </p:txBody>
      </p:sp>
      <p:pic>
        <p:nvPicPr>
          <p:cNvPr id="25606" name="Picture 7" descr="Logo_Sycamore"/>
          <p:cNvPicPr>
            <a:picLocks noChangeAspect="1" noChangeArrowheads="1"/>
          </p:cNvPicPr>
          <p:nvPr/>
        </p:nvPicPr>
        <p:blipFill>
          <a:blip r:embed="rId15" cstate="print"/>
          <a:srcRect/>
          <a:stretch>
            <a:fillRect/>
          </a:stretch>
        </p:blipFill>
        <p:spPr bwMode="auto">
          <a:xfrm>
            <a:off x="10970684" y="36513"/>
            <a:ext cx="1126067" cy="457200"/>
          </a:xfrm>
          <a:prstGeom prst="rect">
            <a:avLst/>
          </a:prstGeom>
          <a:noFill/>
          <a:ln w="9525">
            <a:noFill/>
            <a:miter lim="800000"/>
            <a:headEnd/>
            <a:tailEnd/>
          </a:ln>
        </p:spPr>
      </p:pic>
      <p:sp>
        <p:nvSpPr>
          <p:cNvPr id="63496" name="Text Box 8"/>
          <p:cNvSpPr txBox="1">
            <a:spLocks noChangeArrowheads="1"/>
          </p:cNvSpPr>
          <p:nvPr/>
        </p:nvSpPr>
        <p:spPr bwMode="auto">
          <a:xfrm>
            <a:off x="11735445" y="6494463"/>
            <a:ext cx="393056" cy="307777"/>
          </a:xfrm>
          <a:prstGeom prst="rect">
            <a:avLst/>
          </a:prstGeom>
          <a:noFill/>
          <a:ln w="9525">
            <a:noFill/>
            <a:miter lim="800000"/>
            <a:headEnd/>
            <a:tailEnd/>
          </a:ln>
          <a:effectLst/>
        </p:spPr>
        <p:txBody>
          <a:bodyPr wrap="none">
            <a:spAutoFit/>
          </a:bodyPr>
          <a:lstStyle/>
          <a:p>
            <a:pPr algn="r" defTabSz="457200">
              <a:defRPr/>
            </a:pPr>
            <a:fld id="{3948111C-EE0A-49B4-9F1A-C6B302508042}" type="slidenum">
              <a:rPr lang="en-AU" sz="1400" b="1">
                <a:solidFill>
                  <a:srgbClr val="B2B2B2"/>
                </a:solidFill>
                <a:latin typeface="Times New Roman" pitchFamily="18" charset="0"/>
              </a:rPr>
              <a:pPr algn="r" defTabSz="457200">
                <a:defRPr/>
              </a:pPr>
              <a:t>‹#›</a:t>
            </a:fld>
            <a:endParaRPr lang="en-AU" sz="1400" b="1">
              <a:solidFill>
                <a:srgbClr val="B2B2B2"/>
              </a:solidFill>
              <a:latin typeface="Times New Roman" pitchFamily="18" charset="0"/>
            </a:endParaRPr>
          </a:p>
        </p:txBody>
      </p:sp>
      <p:sp>
        <p:nvSpPr>
          <p:cNvPr id="8" name="Line 4"/>
          <p:cNvSpPr>
            <a:spLocks noChangeShapeType="1"/>
          </p:cNvSpPr>
          <p:nvPr/>
        </p:nvSpPr>
        <p:spPr bwMode="auto">
          <a:xfrm>
            <a:off x="239184" y="1063625"/>
            <a:ext cx="11952816" cy="0"/>
          </a:xfrm>
          <a:prstGeom prst="line">
            <a:avLst/>
          </a:prstGeom>
          <a:noFill/>
          <a:ln w="19050">
            <a:solidFill>
              <a:srgbClr val="9DB43F"/>
            </a:solidFill>
            <a:round/>
            <a:headEnd/>
            <a:tailEnd/>
          </a:ln>
          <a:extLst>
            <a:ext uri="{909E8E84-426E-40DD-AFC4-6F175D3DCCD1}">
              <a14:hiddenFill xmlns:a14="http://schemas.microsoft.com/office/drawing/2010/main">
                <a:noFill/>
              </a14:hiddenFill>
            </a:ext>
          </a:extLst>
        </p:spPr>
        <p:txBody>
          <a:bodyPr/>
          <a:lstStyle/>
          <a:p>
            <a:pPr defTabSz="457200"/>
            <a:endParaRPr lang="en-US" sz="1800">
              <a:solidFill>
                <a:srgbClr val="000000"/>
              </a:solidFill>
            </a:endParaRPr>
          </a:p>
        </p:txBody>
      </p:sp>
    </p:spTree>
    <p:extLst>
      <p:ext uri="{BB962C8B-B14F-4D97-AF65-F5344CB8AC3E}">
        <p14:creationId xmlns:p14="http://schemas.microsoft.com/office/powerpoint/2010/main" val="130610237"/>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Lst>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a:solidFill>
            <a:schemeClr val="tx1"/>
          </a:solidFill>
          <a:latin typeface="+mn-lt"/>
        </a:defRPr>
      </a:lvl2pPr>
      <a:lvl3pPr marL="1143000" indent="-228600" algn="l" rtl="0" eaLnBrk="0" fontAlgn="base" hangingPunct="0">
        <a:spcBef>
          <a:spcPct val="20000"/>
        </a:spcBef>
        <a:spcAft>
          <a:spcPct val="0"/>
        </a:spcAft>
        <a:buFont typeface="Arial" charset="0"/>
        <a:buChar char="–"/>
        <a:defRPr sz="1600">
          <a:solidFill>
            <a:schemeClr val="tx1"/>
          </a:solidFill>
          <a:latin typeface="+mn-lt"/>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fontAlgn="base">
        <a:spcBef>
          <a:spcPct val="20000"/>
        </a:spcBef>
        <a:spcAft>
          <a:spcPct val="0"/>
        </a:spcAft>
        <a:buFont typeface="Arial" charset="0"/>
        <a:buChar char="–"/>
        <a:defRPr sz="1600">
          <a:solidFill>
            <a:schemeClr val="tx1"/>
          </a:solidFill>
          <a:latin typeface="+mn-lt"/>
        </a:defRPr>
      </a:lvl6pPr>
      <a:lvl7pPr marL="2971800" indent="-228600" algn="l" rtl="0" fontAlgn="base">
        <a:spcBef>
          <a:spcPct val="20000"/>
        </a:spcBef>
        <a:spcAft>
          <a:spcPct val="0"/>
        </a:spcAft>
        <a:buFont typeface="Arial" charset="0"/>
        <a:buChar char="–"/>
        <a:defRPr sz="1600">
          <a:solidFill>
            <a:schemeClr val="tx1"/>
          </a:solidFill>
          <a:latin typeface="+mn-lt"/>
        </a:defRPr>
      </a:lvl7pPr>
      <a:lvl8pPr marL="3429000" indent="-228600" algn="l" rtl="0" fontAlgn="base">
        <a:spcBef>
          <a:spcPct val="20000"/>
        </a:spcBef>
        <a:spcAft>
          <a:spcPct val="0"/>
        </a:spcAft>
        <a:buFont typeface="Arial" charset="0"/>
        <a:buChar char="–"/>
        <a:defRPr sz="1600">
          <a:solidFill>
            <a:schemeClr val="tx1"/>
          </a:solidFill>
          <a:latin typeface="+mn-lt"/>
        </a:defRPr>
      </a:lvl8pPr>
      <a:lvl9pPr marL="3886200" indent="-228600" algn="l" rtl="0" fontAlgn="base">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bwMode="auto">
          <a:xfrm>
            <a:off x="431800" y="80963"/>
            <a:ext cx="11463867" cy="982662"/>
          </a:xfrm>
          <a:prstGeom prst="rect">
            <a:avLst/>
          </a:prstGeom>
          <a:noFill/>
          <a:ln w="9525" algn="ctr">
            <a:noFill/>
            <a:miter lim="800000"/>
            <a:headEnd/>
            <a:tailEnd/>
          </a:ln>
        </p:spPr>
        <p:txBody>
          <a:bodyPr vert="horz" wrap="square" lIns="91440" tIns="45720" rIns="91440" bIns="45720" numCol="1" anchor="b" anchorCtr="0" compatLnSpc="1">
            <a:prstTxWarp prst="textNoShape">
              <a:avLst/>
            </a:prstTxWarp>
          </a:bodyPr>
          <a:lstStyle/>
          <a:p>
            <a:pPr lvl="0"/>
            <a:r>
              <a:rPr lang="en-AU" dirty="0"/>
              <a:t>Click to edit Master title style</a:t>
            </a:r>
          </a:p>
        </p:txBody>
      </p:sp>
      <p:sp>
        <p:nvSpPr>
          <p:cNvPr id="25603" name="Rectangle 3"/>
          <p:cNvSpPr>
            <a:spLocks noGrp="1" noChangeArrowheads="1"/>
          </p:cNvSpPr>
          <p:nvPr>
            <p:ph type="body" idx="1"/>
          </p:nvPr>
        </p:nvSpPr>
        <p:spPr bwMode="auto">
          <a:xfrm>
            <a:off x="431800" y="1341438"/>
            <a:ext cx="11438467" cy="4953000"/>
          </a:xfrm>
          <a:prstGeom prst="rect">
            <a:avLst/>
          </a:prstGeom>
          <a:noFill/>
          <a:ln w="9525" algn="ctr">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63493" name="Line 5"/>
          <p:cNvSpPr>
            <a:spLocks noChangeShapeType="1"/>
          </p:cNvSpPr>
          <p:nvPr/>
        </p:nvSpPr>
        <p:spPr bwMode="auto">
          <a:xfrm>
            <a:off x="239184" y="6400800"/>
            <a:ext cx="11952816" cy="0"/>
          </a:xfrm>
          <a:prstGeom prst="line">
            <a:avLst/>
          </a:prstGeom>
          <a:noFill/>
          <a:ln w="19050">
            <a:solidFill>
              <a:srgbClr val="9DB43F"/>
            </a:solidFill>
            <a:round/>
            <a:headEnd/>
            <a:tailEnd/>
          </a:ln>
          <a:effectLst/>
        </p:spPr>
        <p:txBody>
          <a:bodyPr/>
          <a:lstStyle/>
          <a:p>
            <a:pPr fontAlgn="base">
              <a:spcBef>
                <a:spcPct val="0"/>
              </a:spcBef>
              <a:spcAft>
                <a:spcPct val="0"/>
              </a:spcAft>
              <a:defRPr/>
            </a:pPr>
            <a:endParaRPr lang="en-AU" sz="1800">
              <a:solidFill>
                <a:srgbClr val="000000"/>
              </a:solidFill>
              <a:ea typeface="ＭＳ Ｐゴシック" charset="0"/>
              <a:cs typeface="ＭＳ Ｐゴシック" charset="0"/>
            </a:endParaRPr>
          </a:p>
        </p:txBody>
      </p:sp>
      <p:pic>
        <p:nvPicPr>
          <p:cNvPr id="25606" name="Picture 7" descr="Logo_Sycamore"/>
          <p:cNvPicPr>
            <a:picLocks noChangeAspect="1" noChangeArrowheads="1"/>
          </p:cNvPicPr>
          <p:nvPr/>
        </p:nvPicPr>
        <p:blipFill>
          <a:blip r:embed="rId14" cstate="print"/>
          <a:srcRect/>
          <a:stretch>
            <a:fillRect/>
          </a:stretch>
        </p:blipFill>
        <p:spPr bwMode="auto">
          <a:xfrm>
            <a:off x="10970684" y="36513"/>
            <a:ext cx="1126067" cy="457200"/>
          </a:xfrm>
          <a:prstGeom prst="rect">
            <a:avLst/>
          </a:prstGeom>
          <a:noFill/>
          <a:ln w="9525">
            <a:noFill/>
            <a:miter lim="800000"/>
            <a:headEnd/>
            <a:tailEnd/>
          </a:ln>
        </p:spPr>
      </p:pic>
      <p:sp>
        <p:nvSpPr>
          <p:cNvPr id="63496" name="Text Box 8"/>
          <p:cNvSpPr txBox="1">
            <a:spLocks noChangeArrowheads="1"/>
          </p:cNvSpPr>
          <p:nvPr/>
        </p:nvSpPr>
        <p:spPr bwMode="auto">
          <a:xfrm>
            <a:off x="11735445" y="6494463"/>
            <a:ext cx="393056" cy="307777"/>
          </a:xfrm>
          <a:prstGeom prst="rect">
            <a:avLst/>
          </a:prstGeom>
          <a:noFill/>
          <a:ln w="9525">
            <a:noFill/>
            <a:miter lim="800000"/>
            <a:headEnd/>
            <a:tailEnd/>
          </a:ln>
          <a:effectLst/>
        </p:spPr>
        <p:txBody>
          <a:bodyPr wrap="none">
            <a:spAutoFit/>
          </a:bodyPr>
          <a:lstStyle/>
          <a:p>
            <a:pPr algn="r" fontAlgn="base">
              <a:spcBef>
                <a:spcPct val="0"/>
              </a:spcBef>
              <a:spcAft>
                <a:spcPct val="0"/>
              </a:spcAft>
              <a:defRPr/>
            </a:pPr>
            <a:fld id="{3948111C-EE0A-49B4-9F1A-C6B302508042}" type="slidenum">
              <a:rPr lang="en-AU" sz="1400" b="1">
                <a:solidFill>
                  <a:srgbClr val="B2B2B2"/>
                </a:solidFill>
                <a:latin typeface="Times New Roman" pitchFamily="18" charset="0"/>
                <a:ea typeface="ＭＳ Ｐゴシック" charset="0"/>
                <a:cs typeface="ＭＳ Ｐゴシック" charset="0"/>
              </a:rPr>
              <a:pPr algn="r" fontAlgn="base">
                <a:spcBef>
                  <a:spcPct val="0"/>
                </a:spcBef>
                <a:spcAft>
                  <a:spcPct val="0"/>
                </a:spcAft>
                <a:defRPr/>
              </a:pPr>
              <a:t>‹#›</a:t>
            </a:fld>
            <a:endParaRPr lang="en-AU" sz="1400" b="1">
              <a:solidFill>
                <a:srgbClr val="B2B2B2"/>
              </a:solidFill>
              <a:latin typeface="Times New Roman" pitchFamily="18" charset="0"/>
              <a:ea typeface="ＭＳ Ｐゴシック" charset="0"/>
              <a:cs typeface="ＭＳ Ｐゴシック" charset="0"/>
            </a:endParaRPr>
          </a:p>
        </p:txBody>
      </p:sp>
      <p:sp>
        <p:nvSpPr>
          <p:cNvPr id="8" name="Line 4"/>
          <p:cNvSpPr>
            <a:spLocks noChangeShapeType="1"/>
          </p:cNvSpPr>
          <p:nvPr/>
        </p:nvSpPr>
        <p:spPr bwMode="auto">
          <a:xfrm>
            <a:off x="239184" y="1063625"/>
            <a:ext cx="11952816" cy="0"/>
          </a:xfrm>
          <a:prstGeom prst="line">
            <a:avLst/>
          </a:prstGeom>
          <a:noFill/>
          <a:ln w="19050">
            <a:solidFill>
              <a:srgbClr val="9DB43F"/>
            </a:solidFill>
            <a:round/>
            <a:headEnd/>
            <a:tailEnd/>
          </a:ln>
          <a:extLst>
            <a:ext uri="{909E8E84-426E-40DD-AFC4-6F175D3DCCD1}">
              <a14:hiddenFill xmlns:a14="http://schemas.microsoft.com/office/drawing/2010/main">
                <a:noFill/>
              </a14:hiddenFill>
            </a:ext>
          </a:extLst>
        </p:spPr>
        <p:txBody>
          <a:bodyPr/>
          <a:lstStyle/>
          <a:p>
            <a:pPr fontAlgn="base">
              <a:spcBef>
                <a:spcPct val="0"/>
              </a:spcBef>
              <a:spcAft>
                <a:spcPct val="0"/>
              </a:spcAft>
            </a:pPr>
            <a:endParaRPr lang="en-US" sz="2400">
              <a:solidFill>
                <a:srgbClr val="000000"/>
              </a:solidFill>
              <a:ea typeface="ＭＳ Ｐゴシック" charset="0"/>
              <a:cs typeface="ＭＳ Ｐゴシック" charset="0"/>
            </a:endParaRPr>
          </a:p>
        </p:txBody>
      </p:sp>
    </p:spTree>
    <p:extLst>
      <p:ext uri="{BB962C8B-B14F-4D97-AF65-F5344CB8AC3E}">
        <p14:creationId xmlns:p14="http://schemas.microsoft.com/office/powerpoint/2010/main" val="85153997"/>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p:titleStyle>
    <p:bodyStyle>
      <a:lvl1pPr marL="342900" indent="-342900" algn="l" rtl="0" eaLnBrk="0" fontAlgn="base" hangingPunct="0">
        <a:spcBef>
          <a:spcPct val="20000"/>
        </a:spcBef>
        <a:spcAft>
          <a:spcPct val="0"/>
        </a:spcAft>
        <a:buChar char="•"/>
        <a:defRPr>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1600">
          <a:solidFill>
            <a:schemeClr val="tx1"/>
          </a:solidFill>
          <a:latin typeface="+mn-lt"/>
        </a:defRPr>
      </a:lvl2pPr>
      <a:lvl3pPr marL="1143000" indent="-228600" algn="l" rtl="0" eaLnBrk="0" fontAlgn="base" hangingPunct="0">
        <a:spcBef>
          <a:spcPct val="20000"/>
        </a:spcBef>
        <a:spcAft>
          <a:spcPct val="0"/>
        </a:spcAft>
        <a:buFont typeface="Arial" charset="0"/>
        <a:buChar char="–"/>
        <a:defRPr sz="1600">
          <a:solidFill>
            <a:schemeClr val="tx1"/>
          </a:solidFill>
          <a:latin typeface="+mn-lt"/>
        </a:defRPr>
      </a:lvl3pPr>
      <a:lvl4pPr marL="1600200" indent="-228600" algn="l" rtl="0" eaLnBrk="0" fontAlgn="base" hangingPunct="0">
        <a:spcBef>
          <a:spcPct val="20000"/>
        </a:spcBef>
        <a:spcAft>
          <a:spcPct val="0"/>
        </a:spcAft>
        <a:buFont typeface="Arial" charset="0"/>
        <a:buChar char="–"/>
        <a:defRPr sz="1600">
          <a:solidFill>
            <a:schemeClr val="tx1"/>
          </a:solidFill>
          <a:latin typeface="+mn-lt"/>
        </a:defRPr>
      </a:lvl4pPr>
      <a:lvl5pPr marL="2057400" indent="-228600" algn="l" rtl="0" eaLnBrk="0" fontAlgn="base" hangingPunct="0">
        <a:spcBef>
          <a:spcPct val="20000"/>
        </a:spcBef>
        <a:spcAft>
          <a:spcPct val="0"/>
        </a:spcAft>
        <a:buFont typeface="Arial" charset="0"/>
        <a:buChar char="–"/>
        <a:defRPr sz="1600">
          <a:solidFill>
            <a:schemeClr val="tx1"/>
          </a:solidFill>
          <a:latin typeface="+mn-lt"/>
        </a:defRPr>
      </a:lvl5pPr>
      <a:lvl6pPr marL="2514600" indent="-228600" algn="l" rtl="0" fontAlgn="base">
        <a:spcBef>
          <a:spcPct val="20000"/>
        </a:spcBef>
        <a:spcAft>
          <a:spcPct val="0"/>
        </a:spcAft>
        <a:buFont typeface="Arial" charset="0"/>
        <a:buChar char="–"/>
        <a:defRPr sz="1600">
          <a:solidFill>
            <a:schemeClr val="tx1"/>
          </a:solidFill>
          <a:latin typeface="+mn-lt"/>
        </a:defRPr>
      </a:lvl6pPr>
      <a:lvl7pPr marL="2971800" indent="-228600" algn="l" rtl="0" fontAlgn="base">
        <a:spcBef>
          <a:spcPct val="20000"/>
        </a:spcBef>
        <a:spcAft>
          <a:spcPct val="0"/>
        </a:spcAft>
        <a:buFont typeface="Arial" charset="0"/>
        <a:buChar char="–"/>
        <a:defRPr sz="1600">
          <a:solidFill>
            <a:schemeClr val="tx1"/>
          </a:solidFill>
          <a:latin typeface="+mn-lt"/>
        </a:defRPr>
      </a:lvl7pPr>
      <a:lvl8pPr marL="3429000" indent="-228600" algn="l" rtl="0" fontAlgn="base">
        <a:spcBef>
          <a:spcPct val="20000"/>
        </a:spcBef>
        <a:spcAft>
          <a:spcPct val="0"/>
        </a:spcAft>
        <a:buFont typeface="Arial" charset="0"/>
        <a:buChar char="–"/>
        <a:defRPr sz="1600">
          <a:solidFill>
            <a:schemeClr val="tx1"/>
          </a:solidFill>
          <a:latin typeface="+mn-lt"/>
        </a:defRPr>
      </a:lvl8pPr>
      <a:lvl9pPr marL="3886200" indent="-228600" algn="l" rtl="0" fontAlgn="base">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6.xml"/><Relationship Id="rId1" Type="http://schemas.openxmlformats.org/officeDocument/2006/relationships/tags" Target="../tags/tag1.xml"/><Relationship Id="rId4" Type="http://schemas.openxmlformats.org/officeDocument/2006/relationships/chart" Target="../charts/char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43.xml"/><Relationship Id="rId4" Type="http://schemas.openxmlformats.org/officeDocument/2006/relationships/chart" Target="../charts/chart4.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7" Type="http://schemas.openxmlformats.org/officeDocument/2006/relationships/chart" Target="../charts/chart9.xml"/><Relationship Id="rId2" Type="http://schemas.openxmlformats.org/officeDocument/2006/relationships/notesSlide" Target="../notesSlides/notesSlide4.xml"/><Relationship Id="rId1" Type="http://schemas.openxmlformats.org/officeDocument/2006/relationships/slideLayout" Target="../slideLayouts/slideLayout43.xml"/><Relationship Id="rId6" Type="http://schemas.openxmlformats.org/officeDocument/2006/relationships/chart" Target="../charts/chart8.xml"/><Relationship Id="rId5" Type="http://schemas.openxmlformats.org/officeDocument/2006/relationships/chart" Target="../charts/chart7.xml"/><Relationship Id="rId4" Type="http://schemas.openxmlformats.org/officeDocument/2006/relationships/chart" Target="../charts/chart6.xml"/></Relationships>
</file>

<file path=ppt/slides/_rels/slide6.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6A60C-FE4E-404E-8D18-734B66516A22}"/>
              </a:ext>
            </a:extLst>
          </p:cNvPr>
          <p:cNvSpPr>
            <a:spLocks noGrp="1"/>
          </p:cNvSpPr>
          <p:nvPr>
            <p:ph type="ctrTitle"/>
          </p:nvPr>
        </p:nvSpPr>
        <p:spPr/>
        <p:txBody>
          <a:bodyPr/>
          <a:lstStyle/>
          <a:p>
            <a:pPr algn="ctr"/>
            <a:r>
              <a:rPr lang="en-US" dirty="0"/>
              <a:t>Excerpts from </a:t>
            </a:r>
            <a:r>
              <a:rPr lang="en-US"/>
              <a:t>Sycamore Presentation </a:t>
            </a:r>
            <a:endParaRPr lang="en-HK" dirty="0"/>
          </a:p>
        </p:txBody>
      </p:sp>
    </p:spTree>
    <p:extLst>
      <p:ext uri="{BB962C8B-B14F-4D97-AF65-F5344CB8AC3E}">
        <p14:creationId xmlns:p14="http://schemas.microsoft.com/office/powerpoint/2010/main" val="74369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4"/>
          <p:cNvSpPr>
            <a:spLocks noGrp="1" noChangeArrowheads="1"/>
          </p:cNvSpPr>
          <p:nvPr>
            <p:ph type="title"/>
          </p:nvPr>
        </p:nvSpPr>
        <p:spPr/>
        <p:txBody>
          <a:bodyPr/>
          <a:lstStyle/>
          <a:p>
            <a:pPr eaLnBrk="1" hangingPunct="1"/>
            <a:r>
              <a:rPr lang="en-AU" dirty="0">
                <a:latin typeface="Arial" charset="0"/>
              </a:rPr>
              <a:t>Reported piracy in Singapore is high</a:t>
            </a:r>
          </a:p>
        </p:txBody>
      </p:sp>
      <p:sp>
        <p:nvSpPr>
          <p:cNvPr id="36870" name="Text Box 4"/>
          <p:cNvSpPr txBox="1">
            <a:spLocks noChangeArrowheads="1"/>
          </p:cNvSpPr>
          <p:nvPr/>
        </p:nvSpPr>
        <p:spPr bwMode="auto">
          <a:xfrm>
            <a:off x="1638401" y="6420122"/>
            <a:ext cx="8094662" cy="437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N02/03. Piracy  Behaviour/ Frequency of Piracy  Behaviour	</a:t>
            </a:r>
          </a:p>
          <a:p>
            <a:pPr eaLnBrk="1" fontAlgn="base" hangingPunct="1">
              <a:spcBef>
                <a:spcPct val="0"/>
              </a:spcBef>
              <a:spcAft>
                <a:spcPct val="0"/>
              </a:spcAft>
            </a:pPr>
            <a:r>
              <a:rPr lang="en-US" sz="800" dirty="0">
                <a:solidFill>
                  <a:srgbClr val="000000"/>
                </a:solidFill>
              </a:rPr>
              <a:t>Base: Main sample (n=1000) *</a:t>
            </a:r>
          </a:p>
        </p:txBody>
      </p:sp>
      <p:graphicFrame>
        <p:nvGraphicFramePr>
          <p:cNvPr id="17" name="Object 14"/>
          <p:cNvGraphicFramePr>
            <a:graphicFrameLocks noChangeAspect="1"/>
          </p:cNvGraphicFramePr>
          <p:nvPr>
            <p:extLst/>
          </p:nvPr>
        </p:nvGraphicFramePr>
        <p:xfrm>
          <a:off x="4019090" y="2267712"/>
          <a:ext cx="4324204" cy="3550625"/>
        </p:xfrm>
        <a:graphic>
          <a:graphicData uri="http://schemas.openxmlformats.org/drawingml/2006/chart">
            <c:chart xmlns:c="http://schemas.openxmlformats.org/drawingml/2006/chart" xmlns:r="http://schemas.openxmlformats.org/officeDocument/2006/relationships" r:id="rId3"/>
          </a:graphicData>
        </a:graphic>
      </p:graphicFrame>
      <p:cxnSp>
        <p:nvCxnSpPr>
          <p:cNvPr id="5" name="Straight Arrow Connector 4"/>
          <p:cNvCxnSpPr/>
          <p:nvPr/>
        </p:nvCxnSpPr>
        <p:spPr>
          <a:xfrm flipH="1" flipV="1">
            <a:off x="4769224" y="3116974"/>
            <a:ext cx="971460" cy="1140702"/>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9" idx="3"/>
          </p:cNvCxnSpPr>
          <p:nvPr/>
        </p:nvCxnSpPr>
        <p:spPr>
          <a:xfrm flipH="1" flipV="1">
            <a:off x="4950256" y="2768931"/>
            <a:ext cx="1522201" cy="460044"/>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919537" y="2420888"/>
            <a:ext cx="3030719" cy="696086"/>
          </a:xfrm>
          <a:prstGeom prst="rect">
            <a:avLst/>
          </a:prstGeom>
          <a:solidFill>
            <a:schemeClr val="tx2">
              <a:lumMod val="50000"/>
              <a:lumOff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Inactive = Lapsed + Never done</a:t>
            </a:r>
          </a:p>
          <a:p>
            <a:pPr algn="ctr"/>
            <a:r>
              <a:rPr lang="en-US" sz="1400" b="1" dirty="0"/>
              <a:t>(61%)</a:t>
            </a:r>
          </a:p>
        </p:txBody>
      </p:sp>
      <p:cxnSp>
        <p:nvCxnSpPr>
          <p:cNvPr id="12" name="Straight Arrow Connector 11"/>
          <p:cNvCxnSpPr/>
          <p:nvPr/>
        </p:nvCxnSpPr>
        <p:spPr>
          <a:xfrm>
            <a:off x="7396157" y="4257676"/>
            <a:ext cx="1160417" cy="264319"/>
          </a:xfrm>
          <a:prstGeom prst="straightConnector1">
            <a:avLst/>
          </a:prstGeom>
          <a:ln w="63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8556574" y="4173951"/>
            <a:ext cx="1833295" cy="69608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t>Active = Current</a:t>
            </a:r>
          </a:p>
          <a:p>
            <a:pPr algn="ctr"/>
            <a:r>
              <a:rPr lang="en-US" sz="1400" b="1" dirty="0"/>
              <a:t>(39%)</a:t>
            </a:r>
          </a:p>
        </p:txBody>
      </p:sp>
      <p:sp>
        <p:nvSpPr>
          <p:cNvPr id="2" name="TextBox 1"/>
          <p:cNvSpPr txBox="1"/>
          <p:nvPr/>
        </p:nvSpPr>
        <p:spPr>
          <a:xfrm>
            <a:off x="1847851" y="1341439"/>
            <a:ext cx="8330293" cy="646331"/>
          </a:xfrm>
          <a:prstGeom prst="rect">
            <a:avLst/>
          </a:prstGeom>
          <a:noFill/>
        </p:spPr>
        <p:txBody>
          <a:bodyPr wrap="square" rtlCol="0">
            <a:spAutoFit/>
          </a:bodyPr>
          <a:lstStyle/>
          <a:p>
            <a:pPr marL="285750" indent="-285750">
              <a:buFont typeface="Arial"/>
              <a:buChar char="•"/>
            </a:pPr>
            <a:r>
              <a:rPr lang="en-AU" dirty="0">
                <a:latin typeface="Arial" charset="0"/>
              </a:rPr>
              <a:t>Almost half the population admit to having pirated with 39% stating they are currently active</a:t>
            </a:r>
            <a:endParaRPr lang="en-US" dirty="0"/>
          </a:p>
        </p:txBody>
      </p:sp>
    </p:spTree>
    <p:extLst>
      <p:ext uri="{BB962C8B-B14F-4D97-AF65-F5344CB8AC3E}">
        <p14:creationId xmlns:p14="http://schemas.microsoft.com/office/powerpoint/2010/main" val="16149157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idea of ‘FREE’ is psychologically powerful</a:t>
            </a:r>
          </a:p>
        </p:txBody>
      </p:sp>
      <p:graphicFrame>
        <p:nvGraphicFramePr>
          <p:cNvPr id="5" name="Chart 4"/>
          <p:cNvGraphicFramePr/>
          <p:nvPr>
            <p:extLst/>
          </p:nvPr>
        </p:nvGraphicFramePr>
        <p:xfrm>
          <a:off x="4063000" y="1210594"/>
          <a:ext cx="2016224" cy="5026718"/>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15"/>
          <p:cNvSpPr>
            <a:spLocks noChangeArrowheads="1"/>
          </p:cNvSpPr>
          <p:nvPr/>
        </p:nvSpPr>
        <p:spPr bwMode="auto">
          <a:xfrm>
            <a:off x="1699544" y="6400801"/>
            <a:ext cx="8611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defTabSz="457200"/>
            <a:r>
              <a:rPr lang="en-US" sz="800" dirty="0">
                <a:solidFill>
                  <a:srgbClr val="000000"/>
                </a:solidFill>
              </a:rPr>
              <a:t>N07A. Reasons for watching pirated movies, TV shows or sports events</a:t>
            </a:r>
          </a:p>
          <a:p>
            <a:pPr defTabSz="457200"/>
            <a:r>
              <a:rPr lang="en-AU" sz="800" dirty="0">
                <a:solidFill>
                  <a:srgbClr val="000000"/>
                </a:solidFill>
              </a:rPr>
              <a:t>Base: All active pirates  (n=393)</a:t>
            </a:r>
          </a:p>
          <a:p>
            <a:pPr defTabSz="457200"/>
            <a:r>
              <a:rPr lang="en-US" sz="800" dirty="0">
                <a:solidFill>
                  <a:srgbClr val="000000"/>
                </a:solidFill>
              </a:rPr>
              <a:t>Source: </a:t>
            </a:r>
            <a:r>
              <a:rPr lang="en-US" sz="800" dirty="0" err="1">
                <a:solidFill>
                  <a:srgbClr val="000000"/>
                </a:solidFill>
              </a:rPr>
              <a:t>Ariely</a:t>
            </a:r>
            <a:r>
              <a:rPr lang="en-US" sz="800" dirty="0">
                <a:solidFill>
                  <a:srgbClr val="000000"/>
                </a:solidFill>
              </a:rPr>
              <a:t>, D., &amp; </a:t>
            </a:r>
            <a:r>
              <a:rPr lang="en-US" sz="800" dirty="0" err="1">
                <a:solidFill>
                  <a:srgbClr val="000000"/>
                </a:solidFill>
              </a:rPr>
              <a:t>Shampan'er</a:t>
            </a:r>
            <a:r>
              <a:rPr lang="en-US" sz="800" dirty="0">
                <a:solidFill>
                  <a:srgbClr val="000000"/>
                </a:solidFill>
              </a:rPr>
              <a:t>, K. (2006). How small is zero price? The true value of free products.</a:t>
            </a:r>
            <a:endParaRPr lang="en-AU" sz="800" dirty="0">
              <a:solidFill>
                <a:srgbClr val="000000"/>
              </a:solidFill>
            </a:endParaRPr>
          </a:p>
        </p:txBody>
      </p:sp>
      <p:graphicFrame>
        <p:nvGraphicFramePr>
          <p:cNvPr id="10" name="Table 9"/>
          <p:cNvGraphicFramePr>
            <a:graphicFrameLocks noGrp="1"/>
          </p:cNvGraphicFramePr>
          <p:nvPr>
            <p:extLst/>
          </p:nvPr>
        </p:nvGraphicFramePr>
        <p:xfrm>
          <a:off x="1785249" y="1373878"/>
          <a:ext cx="2301835" cy="4719418"/>
        </p:xfrm>
        <a:graphic>
          <a:graphicData uri="http://schemas.openxmlformats.org/drawingml/2006/table">
            <a:tbl>
              <a:tblPr>
                <a:tableStyleId>{2D5ABB26-0587-4C30-8999-92F81FD0307C}</a:tableStyleId>
              </a:tblPr>
              <a:tblGrid>
                <a:gridCol w="2301835">
                  <a:extLst>
                    <a:ext uri="{9D8B030D-6E8A-4147-A177-3AD203B41FA5}">
                      <a16:colId xmlns:a16="http://schemas.microsoft.com/office/drawing/2014/main" val="20000"/>
                    </a:ext>
                  </a:extLst>
                </a:gridCol>
              </a:tblGrid>
              <a:tr h="429038">
                <a:tc>
                  <a:txBody>
                    <a:bodyPr/>
                    <a:lstStyle/>
                    <a:p>
                      <a:pPr algn="r" fontAlgn="b"/>
                      <a:r>
                        <a:rPr lang="en-US" sz="1100" b="0" i="0" u="none" strike="noStrike" dirty="0">
                          <a:solidFill>
                            <a:srgbClr val="000000"/>
                          </a:solidFill>
                          <a:effectLst/>
                          <a:latin typeface="+mj-lt"/>
                        </a:rPr>
                        <a:t>It’s free</a:t>
                      </a:r>
                    </a:p>
                  </a:txBody>
                  <a:tcPr marL="9525" marR="9525" marT="9525" marB="0" anchor="ctr"/>
                </a:tc>
                <a:extLst>
                  <a:ext uri="{0D108BD9-81ED-4DB2-BD59-A6C34878D82A}">
                    <a16:rowId xmlns:a16="http://schemas.microsoft.com/office/drawing/2014/main" val="10000"/>
                  </a:ext>
                </a:extLst>
              </a:tr>
              <a:tr h="429038">
                <a:tc>
                  <a:txBody>
                    <a:bodyPr/>
                    <a:lstStyle/>
                    <a:p>
                      <a:pPr algn="r" fontAlgn="b"/>
                      <a:r>
                        <a:rPr lang="en-US" sz="1100" b="0" i="0" u="none" strike="noStrike">
                          <a:solidFill>
                            <a:srgbClr val="000000"/>
                          </a:solidFill>
                          <a:effectLst/>
                          <a:latin typeface="+mj-lt"/>
                        </a:rPr>
                        <a:t>Want to get it as soon as possible</a:t>
                      </a:r>
                    </a:p>
                  </a:txBody>
                  <a:tcPr marL="9525" marR="9525" marT="9525" marB="0" anchor="ctr"/>
                </a:tc>
                <a:extLst>
                  <a:ext uri="{0D108BD9-81ED-4DB2-BD59-A6C34878D82A}">
                    <a16:rowId xmlns:a16="http://schemas.microsoft.com/office/drawing/2014/main" val="10001"/>
                  </a:ext>
                </a:extLst>
              </a:tr>
              <a:tr h="429038">
                <a:tc>
                  <a:txBody>
                    <a:bodyPr/>
                    <a:lstStyle/>
                    <a:p>
                      <a:pPr algn="r" fontAlgn="b"/>
                      <a:r>
                        <a:rPr lang="en-US" sz="1100" b="0" i="0" u="none" strike="noStrike" dirty="0">
                          <a:solidFill>
                            <a:srgbClr val="000000"/>
                          </a:solidFill>
                          <a:effectLst/>
                          <a:latin typeface="+mj-lt"/>
                        </a:rPr>
                        <a:t>Can’t find the TV show \ series legally that I want to watch</a:t>
                      </a:r>
                    </a:p>
                  </a:txBody>
                  <a:tcPr marL="9525" marR="9525" marT="9525" marB="0" anchor="ctr"/>
                </a:tc>
                <a:extLst>
                  <a:ext uri="{0D108BD9-81ED-4DB2-BD59-A6C34878D82A}">
                    <a16:rowId xmlns:a16="http://schemas.microsoft.com/office/drawing/2014/main" val="10002"/>
                  </a:ext>
                </a:extLst>
              </a:tr>
              <a:tr h="429038">
                <a:tc>
                  <a:txBody>
                    <a:bodyPr/>
                    <a:lstStyle/>
                    <a:p>
                      <a:pPr algn="r" fontAlgn="b"/>
                      <a:r>
                        <a:rPr lang="en-US" sz="1100" b="0" i="0" u="none" strike="noStrike" dirty="0">
                          <a:solidFill>
                            <a:srgbClr val="000000"/>
                          </a:solidFill>
                          <a:effectLst/>
                          <a:latin typeface="+mj-lt"/>
                        </a:rPr>
                        <a:t>Can’t find the movie legally that I want to watch</a:t>
                      </a:r>
                    </a:p>
                  </a:txBody>
                  <a:tcPr marL="9525" marR="9525" marT="9525" marB="0" anchor="ctr"/>
                </a:tc>
                <a:extLst>
                  <a:ext uri="{0D108BD9-81ED-4DB2-BD59-A6C34878D82A}">
                    <a16:rowId xmlns:a16="http://schemas.microsoft.com/office/drawing/2014/main" val="10003"/>
                  </a:ext>
                </a:extLst>
              </a:tr>
              <a:tr h="429038">
                <a:tc>
                  <a:txBody>
                    <a:bodyPr/>
                    <a:lstStyle/>
                    <a:p>
                      <a:pPr algn="r" fontAlgn="b"/>
                      <a:r>
                        <a:rPr lang="en-US" sz="1100" b="0" i="0" u="none" strike="noStrike">
                          <a:solidFill>
                            <a:srgbClr val="000000"/>
                          </a:solidFill>
                          <a:effectLst/>
                          <a:latin typeface="+mj-lt"/>
                        </a:rPr>
                        <a:t>Want to watch an ‘uncut’ version of a movie or TV show</a:t>
                      </a:r>
                    </a:p>
                  </a:txBody>
                  <a:tcPr marL="9525" marR="9525" marT="9525" marB="0" anchor="ctr"/>
                </a:tc>
                <a:extLst>
                  <a:ext uri="{0D108BD9-81ED-4DB2-BD59-A6C34878D82A}">
                    <a16:rowId xmlns:a16="http://schemas.microsoft.com/office/drawing/2014/main" val="10004"/>
                  </a:ext>
                </a:extLst>
              </a:tr>
              <a:tr h="429038">
                <a:tc>
                  <a:txBody>
                    <a:bodyPr/>
                    <a:lstStyle/>
                    <a:p>
                      <a:pPr algn="r" fontAlgn="b"/>
                      <a:r>
                        <a:rPr lang="en-US" sz="1100" b="0" i="0" u="none" strike="noStrike" dirty="0">
                          <a:solidFill>
                            <a:srgbClr val="000000"/>
                          </a:solidFill>
                          <a:effectLst/>
                          <a:latin typeface="+mj-lt"/>
                        </a:rPr>
                        <a:t>Not aware of any alternatives</a:t>
                      </a:r>
                    </a:p>
                  </a:txBody>
                  <a:tcPr marL="9525" marR="9525" marT="9525" marB="0" anchor="ctr"/>
                </a:tc>
                <a:extLst>
                  <a:ext uri="{0D108BD9-81ED-4DB2-BD59-A6C34878D82A}">
                    <a16:rowId xmlns:a16="http://schemas.microsoft.com/office/drawing/2014/main" val="10005"/>
                  </a:ext>
                </a:extLst>
              </a:tr>
              <a:tr h="429038">
                <a:tc>
                  <a:txBody>
                    <a:bodyPr/>
                    <a:lstStyle/>
                    <a:p>
                      <a:pPr algn="r" fontAlgn="b"/>
                      <a:r>
                        <a:rPr lang="en-US" sz="1100" b="0" i="0" u="none" strike="noStrike">
                          <a:solidFill>
                            <a:srgbClr val="000000"/>
                          </a:solidFill>
                          <a:effectLst/>
                          <a:latin typeface="+mj-lt"/>
                        </a:rPr>
                        <a:t>Prefer to sample a TV show \ series or movie first and then I will pay for it</a:t>
                      </a:r>
                    </a:p>
                  </a:txBody>
                  <a:tcPr marL="9525" marR="9525" marT="9525" marB="0" anchor="ctr"/>
                </a:tc>
                <a:extLst>
                  <a:ext uri="{0D108BD9-81ED-4DB2-BD59-A6C34878D82A}">
                    <a16:rowId xmlns:a16="http://schemas.microsoft.com/office/drawing/2014/main" val="10006"/>
                  </a:ext>
                </a:extLst>
              </a:tr>
              <a:tr h="429038">
                <a:tc>
                  <a:txBody>
                    <a:bodyPr/>
                    <a:lstStyle/>
                    <a:p>
                      <a:pPr algn="r" fontAlgn="b"/>
                      <a:r>
                        <a:rPr lang="en-US" sz="1100" b="0" i="0" u="none" strike="noStrike" dirty="0">
                          <a:solidFill>
                            <a:srgbClr val="000000"/>
                          </a:solidFill>
                          <a:effectLst/>
                          <a:latin typeface="+mj-lt"/>
                        </a:rPr>
                        <a:t>Can’t find the sports event legally that I want to watch</a:t>
                      </a:r>
                    </a:p>
                  </a:txBody>
                  <a:tcPr marL="9525" marR="9525" marT="9525" marB="0" anchor="ctr"/>
                </a:tc>
                <a:extLst>
                  <a:ext uri="{0D108BD9-81ED-4DB2-BD59-A6C34878D82A}">
                    <a16:rowId xmlns:a16="http://schemas.microsoft.com/office/drawing/2014/main" val="10007"/>
                  </a:ext>
                </a:extLst>
              </a:tr>
              <a:tr h="429038">
                <a:tc>
                  <a:txBody>
                    <a:bodyPr/>
                    <a:lstStyle/>
                    <a:p>
                      <a:pPr algn="r" fontAlgn="b"/>
                      <a:r>
                        <a:rPr lang="en-US" sz="1100" b="0" i="0" u="none" strike="noStrike">
                          <a:solidFill>
                            <a:srgbClr val="000000"/>
                          </a:solidFill>
                          <a:effectLst/>
                          <a:latin typeface="+mj-lt"/>
                        </a:rPr>
                        <a:t>To watch religious programming not otherwise available</a:t>
                      </a:r>
                    </a:p>
                  </a:txBody>
                  <a:tcPr marL="9525" marR="9525" marT="9525" marB="0" anchor="ctr"/>
                </a:tc>
                <a:extLst>
                  <a:ext uri="{0D108BD9-81ED-4DB2-BD59-A6C34878D82A}">
                    <a16:rowId xmlns:a16="http://schemas.microsoft.com/office/drawing/2014/main" val="10008"/>
                  </a:ext>
                </a:extLst>
              </a:tr>
              <a:tr h="429038">
                <a:tc>
                  <a:txBody>
                    <a:bodyPr/>
                    <a:lstStyle/>
                    <a:p>
                      <a:pPr algn="r" fontAlgn="b"/>
                      <a:r>
                        <a:rPr lang="en-US" sz="1100" b="0" i="0" u="none" strike="noStrike">
                          <a:solidFill>
                            <a:srgbClr val="000000"/>
                          </a:solidFill>
                          <a:effectLst/>
                          <a:latin typeface="+mj-lt"/>
                        </a:rPr>
                        <a:t>No enforced laws in place to stop me</a:t>
                      </a:r>
                    </a:p>
                  </a:txBody>
                  <a:tcPr marL="9525" marR="9525" marT="9525" marB="0" anchor="ctr"/>
                </a:tc>
                <a:extLst>
                  <a:ext uri="{0D108BD9-81ED-4DB2-BD59-A6C34878D82A}">
                    <a16:rowId xmlns:a16="http://schemas.microsoft.com/office/drawing/2014/main" val="10009"/>
                  </a:ext>
                </a:extLst>
              </a:tr>
              <a:tr h="429038">
                <a:tc>
                  <a:txBody>
                    <a:bodyPr/>
                    <a:lstStyle/>
                    <a:p>
                      <a:pPr algn="r" fontAlgn="b"/>
                      <a:r>
                        <a:rPr lang="en-US" sz="1100" b="0" i="0" u="none" strike="noStrike" dirty="0">
                          <a:solidFill>
                            <a:srgbClr val="000000"/>
                          </a:solidFill>
                          <a:effectLst/>
                          <a:latin typeface="+mj-lt"/>
                        </a:rPr>
                        <a:t>Others</a:t>
                      </a:r>
                    </a:p>
                  </a:txBody>
                  <a:tcPr marL="9525" marR="9525" marT="9525" marB="0" anchor="ctr"/>
                </a:tc>
                <a:extLst>
                  <a:ext uri="{0D108BD9-81ED-4DB2-BD59-A6C34878D82A}">
                    <a16:rowId xmlns:a16="http://schemas.microsoft.com/office/drawing/2014/main" val="10010"/>
                  </a:ext>
                </a:extLst>
              </a:tr>
            </a:tbl>
          </a:graphicData>
        </a:graphic>
      </p:graphicFrame>
      <p:sp>
        <p:nvSpPr>
          <p:cNvPr id="17" name="Freeform 42"/>
          <p:cNvSpPr>
            <a:spLocks/>
          </p:cNvSpPr>
          <p:nvPr>
            <p:custDataLst>
              <p:tags r:id="rId1"/>
            </p:custDataLst>
          </p:nvPr>
        </p:nvSpPr>
        <p:spPr bwMode="gray">
          <a:xfrm>
            <a:off x="6941079" y="2150924"/>
            <a:ext cx="4360333" cy="2749690"/>
          </a:xfrm>
          <a:custGeom>
            <a:avLst/>
            <a:gdLst>
              <a:gd name="T0" fmla="*/ 6350 w 1625"/>
              <a:gd name="T1" fmla="*/ 1508125 h 1016"/>
              <a:gd name="T2" fmla="*/ 101600 w 1625"/>
              <a:gd name="T3" fmla="*/ 1539875 h 1016"/>
              <a:gd name="T4" fmla="*/ 225425 w 1625"/>
              <a:gd name="T5" fmla="*/ 1520825 h 1016"/>
              <a:gd name="T6" fmla="*/ 260350 w 1625"/>
              <a:gd name="T7" fmla="*/ 1546225 h 1016"/>
              <a:gd name="T8" fmla="*/ 333375 w 1625"/>
              <a:gd name="T9" fmla="*/ 1584325 h 1016"/>
              <a:gd name="T10" fmla="*/ 384175 w 1625"/>
              <a:gd name="T11" fmla="*/ 1546225 h 1016"/>
              <a:gd name="T12" fmla="*/ 525463 w 1625"/>
              <a:gd name="T13" fmla="*/ 1565275 h 1016"/>
              <a:gd name="T14" fmla="*/ 536575 w 1625"/>
              <a:gd name="T15" fmla="*/ 1533525 h 1016"/>
              <a:gd name="T16" fmla="*/ 649288 w 1625"/>
              <a:gd name="T17" fmla="*/ 1565275 h 1016"/>
              <a:gd name="T18" fmla="*/ 688975 w 1625"/>
              <a:gd name="T19" fmla="*/ 1546225 h 1016"/>
              <a:gd name="T20" fmla="*/ 793750 w 1625"/>
              <a:gd name="T21" fmla="*/ 1606550 h 1016"/>
              <a:gd name="T22" fmla="*/ 869950 w 1625"/>
              <a:gd name="T23" fmla="*/ 1562100 h 1016"/>
              <a:gd name="T24" fmla="*/ 974725 w 1625"/>
              <a:gd name="T25" fmla="*/ 1590675 h 1016"/>
              <a:gd name="T26" fmla="*/ 1050925 w 1625"/>
              <a:gd name="T27" fmla="*/ 1555750 h 1016"/>
              <a:gd name="T28" fmla="*/ 1101725 w 1625"/>
              <a:gd name="T29" fmla="*/ 1552575 h 1016"/>
              <a:gd name="T30" fmla="*/ 1135063 w 1625"/>
              <a:gd name="T31" fmla="*/ 1581150 h 1016"/>
              <a:gd name="T32" fmla="*/ 1230313 w 1625"/>
              <a:gd name="T33" fmla="*/ 1549400 h 1016"/>
              <a:gd name="T34" fmla="*/ 1422400 w 1625"/>
              <a:gd name="T35" fmla="*/ 1587500 h 1016"/>
              <a:gd name="T36" fmla="*/ 1530350 w 1625"/>
              <a:gd name="T37" fmla="*/ 1555750 h 1016"/>
              <a:gd name="T38" fmla="*/ 1647825 w 1625"/>
              <a:gd name="T39" fmla="*/ 1558925 h 1016"/>
              <a:gd name="T40" fmla="*/ 1817688 w 1625"/>
              <a:gd name="T41" fmla="*/ 1612900 h 1016"/>
              <a:gd name="T42" fmla="*/ 1930400 w 1625"/>
              <a:gd name="T43" fmla="*/ 1565275 h 1016"/>
              <a:gd name="T44" fmla="*/ 2054225 w 1625"/>
              <a:gd name="T45" fmla="*/ 1546225 h 1016"/>
              <a:gd name="T46" fmla="*/ 2151063 w 1625"/>
              <a:gd name="T47" fmla="*/ 1587500 h 1016"/>
              <a:gd name="T48" fmla="*/ 2393950 w 1625"/>
              <a:gd name="T49" fmla="*/ 1577975 h 1016"/>
              <a:gd name="T50" fmla="*/ 2478088 w 1625"/>
              <a:gd name="T51" fmla="*/ 1593850 h 1016"/>
              <a:gd name="T52" fmla="*/ 2559050 w 1625"/>
              <a:gd name="T53" fmla="*/ 1577975 h 1016"/>
              <a:gd name="T54" fmla="*/ 2579688 w 1625"/>
              <a:gd name="T55" fmla="*/ 1504950 h 1016"/>
              <a:gd name="T56" fmla="*/ 2579688 w 1625"/>
              <a:gd name="T57" fmla="*/ 0 h 1016"/>
              <a:gd name="T58" fmla="*/ 0 w 1625"/>
              <a:gd name="T59" fmla="*/ 0 h 1016"/>
              <a:gd name="T60" fmla="*/ 6350 w 1625"/>
              <a:gd name="T61" fmla="*/ 1508125 h 101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1625" h="1016">
                <a:moveTo>
                  <a:pt x="4" y="950"/>
                </a:moveTo>
                <a:lnTo>
                  <a:pt x="64" y="970"/>
                </a:lnTo>
                <a:lnTo>
                  <a:pt x="142" y="958"/>
                </a:lnTo>
                <a:lnTo>
                  <a:pt x="164" y="974"/>
                </a:lnTo>
                <a:lnTo>
                  <a:pt x="210" y="998"/>
                </a:lnTo>
                <a:lnTo>
                  <a:pt x="242" y="974"/>
                </a:lnTo>
                <a:lnTo>
                  <a:pt x="331" y="986"/>
                </a:lnTo>
                <a:lnTo>
                  <a:pt x="338" y="966"/>
                </a:lnTo>
                <a:lnTo>
                  <a:pt x="409" y="986"/>
                </a:lnTo>
                <a:lnTo>
                  <a:pt x="434" y="974"/>
                </a:lnTo>
                <a:lnTo>
                  <a:pt x="500" y="1012"/>
                </a:lnTo>
                <a:lnTo>
                  <a:pt x="548" y="984"/>
                </a:lnTo>
                <a:lnTo>
                  <a:pt x="614" y="1002"/>
                </a:lnTo>
                <a:lnTo>
                  <a:pt x="662" y="980"/>
                </a:lnTo>
                <a:lnTo>
                  <a:pt x="694" y="978"/>
                </a:lnTo>
                <a:lnTo>
                  <a:pt x="715" y="996"/>
                </a:lnTo>
                <a:lnTo>
                  <a:pt x="775" y="976"/>
                </a:lnTo>
                <a:lnTo>
                  <a:pt x="896" y="1000"/>
                </a:lnTo>
                <a:lnTo>
                  <a:pt x="964" y="980"/>
                </a:lnTo>
                <a:lnTo>
                  <a:pt x="1038" y="982"/>
                </a:lnTo>
                <a:lnTo>
                  <a:pt x="1145" y="1016"/>
                </a:lnTo>
                <a:lnTo>
                  <a:pt x="1216" y="986"/>
                </a:lnTo>
                <a:lnTo>
                  <a:pt x="1294" y="974"/>
                </a:lnTo>
                <a:lnTo>
                  <a:pt x="1355" y="1000"/>
                </a:lnTo>
                <a:lnTo>
                  <a:pt x="1508" y="994"/>
                </a:lnTo>
                <a:lnTo>
                  <a:pt x="1561" y="1004"/>
                </a:lnTo>
                <a:lnTo>
                  <a:pt x="1612" y="994"/>
                </a:lnTo>
                <a:lnTo>
                  <a:pt x="1625" y="948"/>
                </a:lnTo>
                <a:lnTo>
                  <a:pt x="1625" y="0"/>
                </a:lnTo>
                <a:lnTo>
                  <a:pt x="0" y="0"/>
                </a:lnTo>
                <a:lnTo>
                  <a:pt x="4" y="950"/>
                </a:lnTo>
                <a:close/>
              </a:path>
            </a:pathLst>
          </a:custGeom>
          <a:ln>
            <a:headEnd/>
            <a:tailEnd/>
          </a:ln>
        </p:spPr>
        <p:style>
          <a:lnRef idx="1">
            <a:schemeClr val="accent4"/>
          </a:lnRef>
          <a:fillRef idx="2">
            <a:schemeClr val="accent4"/>
          </a:fillRef>
          <a:effectRef idx="1">
            <a:schemeClr val="accent4"/>
          </a:effectRef>
          <a:fontRef idx="minor">
            <a:schemeClr val="dk1"/>
          </a:fontRef>
        </p:style>
        <p:txBody>
          <a:bodyPr wrap="square" anchor="t" anchorCtr="0"/>
          <a:lstStyle/>
          <a:p>
            <a:pPr defTabSz="457200"/>
            <a:r>
              <a:rPr lang="en-AU" b="1" dirty="0">
                <a:solidFill>
                  <a:srgbClr val="000000"/>
                </a:solidFill>
              </a:rPr>
              <a:t>“People appear to act as if zero pricing of a good not only decreases its cost but also adds to its benefits” </a:t>
            </a:r>
          </a:p>
          <a:p>
            <a:pPr defTabSz="457200"/>
            <a:r>
              <a:rPr lang="en-AU" sz="1200" dirty="0" err="1">
                <a:solidFill>
                  <a:srgbClr val="000000"/>
                </a:solidFill>
              </a:rPr>
              <a:t>Shampan’er</a:t>
            </a:r>
            <a:r>
              <a:rPr lang="en-AU" sz="1200" dirty="0">
                <a:solidFill>
                  <a:srgbClr val="000000"/>
                </a:solidFill>
              </a:rPr>
              <a:t> &amp; </a:t>
            </a:r>
            <a:r>
              <a:rPr lang="en-AU" sz="1200" dirty="0" err="1">
                <a:solidFill>
                  <a:srgbClr val="000000"/>
                </a:solidFill>
              </a:rPr>
              <a:t>Ariely</a:t>
            </a:r>
            <a:r>
              <a:rPr lang="en-AU" sz="1200" dirty="0">
                <a:solidFill>
                  <a:srgbClr val="000000"/>
                </a:solidFill>
              </a:rPr>
              <a:t> 2006</a:t>
            </a:r>
          </a:p>
        </p:txBody>
      </p:sp>
      <p:grpSp>
        <p:nvGrpSpPr>
          <p:cNvPr id="15" name="Group 14"/>
          <p:cNvGrpSpPr/>
          <p:nvPr/>
        </p:nvGrpSpPr>
        <p:grpSpPr>
          <a:xfrm>
            <a:off x="8916286" y="102733"/>
            <a:ext cx="922330" cy="1021935"/>
            <a:chOff x="7239886" y="61842"/>
            <a:chExt cx="922330" cy="1021935"/>
          </a:xfrm>
        </p:grpSpPr>
        <p:grpSp>
          <p:nvGrpSpPr>
            <p:cNvPr id="16" name="Group 15"/>
            <p:cNvGrpSpPr/>
            <p:nvPr/>
          </p:nvGrpSpPr>
          <p:grpSpPr>
            <a:xfrm rot="10800000" flipH="1">
              <a:off x="7239886" y="61842"/>
              <a:ext cx="922330" cy="917480"/>
              <a:chOff x="1378316" y="2325007"/>
              <a:chExt cx="3554375" cy="3535680"/>
            </a:xfrm>
          </p:grpSpPr>
          <p:sp>
            <p:nvSpPr>
              <p:cNvPr id="29" name="Freeform 28"/>
              <p:cNvSpPr/>
              <p:nvPr/>
            </p:nvSpPr>
            <p:spPr>
              <a:xfrm>
                <a:off x="1518931" y="2325007"/>
                <a:ext cx="3413760" cy="3413760"/>
              </a:xfrm>
              <a:custGeom>
                <a:avLst/>
                <a:gdLst>
                  <a:gd name="connsiteX0" fmla="*/ 1706880 w 3413760"/>
                  <a:gd name="connsiteY0" fmla="*/ 0 h 3413760"/>
                  <a:gd name="connsiteX1" fmla="*/ 3185081 w 3413760"/>
                  <a:gd name="connsiteY1" fmla="*/ 853440 h 3413760"/>
                  <a:gd name="connsiteX2" fmla="*/ 3185081 w 3413760"/>
                  <a:gd name="connsiteY2" fmla="*/ 2560320 h 3413760"/>
                  <a:gd name="connsiteX3" fmla="*/ 1706880 w 3413760"/>
                  <a:gd name="connsiteY3" fmla="*/ 1706880 h 3413760"/>
                  <a:gd name="connsiteX4" fmla="*/ 1706880 w 3413760"/>
                  <a:gd name="connsiteY4" fmla="*/ 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1706880" y="0"/>
                    </a:moveTo>
                    <a:cubicBezTo>
                      <a:pt x="2316689" y="0"/>
                      <a:pt x="2880177" y="325329"/>
                      <a:pt x="3185081" y="853440"/>
                    </a:cubicBezTo>
                    <a:cubicBezTo>
                      <a:pt x="3489986" y="1381551"/>
                      <a:pt x="3489986" y="2032209"/>
                      <a:pt x="3185081" y="2560320"/>
                    </a:cubicBezTo>
                    <a:lnTo>
                      <a:pt x="1706880" y="1706880"/>
                    </a:lnTo>
                    <a:lnTo>
                      <a:pt x="1706880" y="0"/>
                    </a:lnTo>
                    <a:close/>
                  </a:path>
                </a:pathLst>
              </a:custGeom>
              <a:solidFill>
                <a:srgbClr val="D69EBA"/>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819453" tIns="743712" rIns="415747" bIns="1694689" numCol="1" spcCol="1270" anchor="ctr" anchorCtr="0">
                <a:noAutofit/>
              </a:bodyPr>
              <a:lstStyle/>
              <a:p>
                <a:pPr algn="ctr" defTabSz="711200">
                  <a:lnSpc>
                    <a:spcPct val="90000"/>
                  </a:lnSpc>
                  <a:spcBef>
                    <a:spcPct val="0"/>
                  </a:spcBef>
                  <a:spcAft>
                    <a:spcPct val="35000"/>
                  </a:spcAft>
                </a:pPr>
                <a:endParaRPr lang="en-AU" sz="700" dirty="0">
                  <a:solidFill>
                    <a:srgbClr val="FFFFFF"/>
                  </a:solidFill>
                </a:endParaRPr>
              </a:p>
            </p:txBody>
          </p:sp>
          <p:sp>
            <p:nvSpPr>
              <p:cNvPr id="30" name="Freeform 29"/>
              <p:cNvSpPr/>
              <p:nvPr/>
            </p:nvSpPr>
            <p:spPr>
              <a:xfrm>
                <a:off x="1448624" y="2446927"/>
                <a:ext cx="3413760" cy="3413760"/>
              </a:xfrm>
              <a:custGeom>
                <a:avLst/>
                <a:gdLst>
                  <a:gd name="connsiteX0" fmla="*/ 3185081 w 3413760"/>
                  <a:gd name="connsiteY0" fmla="*/ 2560320 h 3413760"/>
                  <a:gd name="connsiteX1" fmla="*/ 1706880 w 3413760"/>
                  <a:gd name="connsiteY1" fmla="*/ 3413760 h 3413760"/>
                  <a:gd name="connsiteX2" fmla="*/ 228679 w 3413760"/>
                  <a:gd name="connsiteY2" fmla="*/ 2560320 h 3413760"/>
                  <a:gd name="connsiteX3" fmla="*/ 1706880 w 3413760"/>
                  <a:gd name="connsiteY3" fmla="*/ 1706880 h 3413760"/>
                  <a:gd name="connsiteX4" fmla="*/ 3185081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3185081" y="2560320"/>
                    </a:moveTo>
                    <a:cubicBezTo>
                      <a:pt x="2880176" y="3088431"/>
                      <a:pt x="2316689" y="3413760"/>
                      <a:pt x="1706880" y="3413760"/>
                    </a:cubicBezTo>
                    <a:cubicBezTo>
                      <a:pt x="1097071" y="3413760"/>
                      <a:pt x="533583" y="3088431"/>
                      <a:pt x="228679" y="2560320"/>
                    </a:cubicBezTo>
                    <a:lnTo>
                      <a:pt x="1706880" y="1706880"/>
                    </a:lnTo>
                    <a:lnTo>
                      <a:pt x="3185081" y="2560320"/>
                    </a:lnTo>
                    <a:close/>
                  </a:path>
                </a:pathLst>
              </a:custGeom>
              <a:solidFill>
                <a:schemeClr val="bg2"/>
              </a:solidFill>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833120" tIns="2235201" rIns="792481" bIns="325119" numCol="1" spcCol="1270" anchor="ctr" anchorCtr="0">
                <a:noAutofit/>
              </a:bodyPr>
              <a:lstStyle/>
              <a:p>
                <a:pPr algn="ctr" defTabSz="711200">
                  <a:lnSpc>
                    <a:spcPct val="90000"/>
                  </a:lnSpc>
                  <a:spcBef>
                    <a:spcPct val="0"/>
                  </a:spcBef>
                  <a:spcAft>
                    <a:spcPct val="35000"/>
                  </a:spcAft>
                </a:pPr>
                <a:endParaRPr lang="en-AU" sz="700" dirty="0">
                  <a:solidFill>
                    <a:srgbClr val="FFFFFF"/>
                  </a:solidFill>
                </a:endParaRPr>
              </a:p>
            </p:txBody>
          </p:sp>
          <p:sp>
            <p:nvSpPr>
              <p:cNvPr id="31" name="Freeform 30"/>
              <p:cNvSpPr/>
              <p:nvPr/>
            </p:nvSpPr>
            <p:spPr>
              <a:xfrm>
                <a:off x="1378316" y="2325007"/>
                <a:ext cx="3413760" cy="3413760"/>
              </a:xfrm>
              <a:custGeom>
                <a:avLst/>
                <a:gdLst>
                  <a:gd name="connsiteX0" fmla="*/ 228679 w 3413760"/>
                  <a:gd name="connsiteY0" fmla="*/ 2560320 h 3413760"/>
                  <a:gd name="connsiteX1" fmla="*/ 228679 w 3413760"/>
                  <a:gd name="connsiteY1" fmla="*/ 853440 h 3413760"/>
                  <a:gd name="connsiteX2" fmla="*/ 1706880 w 3413760"/>
                  <a:gd name="connsiteY2" fmla="*/ 0 h 3413760"/>
                  <a:gd name="connsiteX3" fmla="*/ 1706880 w 3413760"/>
                  <a:gd name="connsiteY3" fmla="*/ 1706880 h 3413760"/>
                  <a:gd name="connsiteX4" fmla="*/ 228679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228679" y="2560320"/>
                    </a:moveTo>
                    <a:cubicBezTo>
                      <a:pt x="-76226" y="2032209"/>
                      <a:pt x="-76226" y="1381551"/>
                      <a:pt x="228679" y="853440"/>
                    </a:cubicBezTo>
                    <a:cubicBezTo>
                      <a:pt x="533584" y="325329"/>
                      <a:pt x="1097071" y="0"/>
                      <a:pt x="1706880" y="0"/>
                    </a:cubicBezTo>
                    <a:lnTo>
                      <a:pt x="1706880" y="1706880"/>
                    </a:lnTo>
                    <a:lnTo>
                      <a:pt x="228679" y="2560320"/>
                    </a:lnTo>
                    <a:close/>
                  </a:path>
                </a:pathLst>
              </a:custGeom>
              <a:solidFill>
                <a:srgbClr val="F0DCE6"/>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5748" tIns="743712" rIns="1819452" bIns="1694689" numCol="1" spcCol="1270" anchor="ctr" anchorCtr="0">
                <a:noAutofit/>
              </a:bodyPr>
              <a:lstStyle/>
              <a:p>
                <a:pPr algn="ctr" defTabSz="711200">
                  <a:lnSpc>
                    <a:spcPct val="90000"/>
                  </a:lnSpc>
                  <a:spcBef>
                    <a:spcPct val="0"/>
                  </a:spcBef>
                  <a:spcAft>
                    <a:spcPct val="35000"/>
                  </a:spcAft>
                </a:pPr>
                <a:endParaRPr lang="en-AU" sz="700" dirty="0">
                  <a:solidFill>
                    <a:srgbClr val="FFFFFF"/>
                  </a:solidFill>
                </a:endParaRPr>
              </a:p>
            </p:txBody>
          </p:sp>
        </p:grpSp>
        <p:sp>
          <p:nvSpPr>
            <p:cNvPr id="26" name="Rectangle 25"/>
            <p:cNvSpPr/>
            <p:nvPr/>
          </p:nvSpPr>
          <p:spPr>
            <a:xfrm>
              <a:off x="7380068" y="183107"/>
              <a:ext cx="657583" cy="189283"/>
            </a:xfrm>
            <a:prstGeom prst="rect">
              <a:avLst/>
            </a:prstGeom>
          </p:spPr>
          <p:txBody>
            <a:bodyPr wrap="square">
              <a:spAutoFit/>
            </a:bodyPr>
            <a:lstStyle/>
            <a:p>
              <a:pPr algn="ctr" defTabSz="711200">
                <a:lnSpc>
                  <a:spcPct val="90000"/>
                </a:lnSpc>
                <a:spcBef>
                  <a:spcPct val="0"/>
                </a:spcBef>
                <a:spcAft>
                  <a:spcPct val="35000"/>
                </a:spcAft>
              </a:pPr>
              <a:r>
                <a:rPr lang="en-AU" sz="700" b="1" dirty="0">
                  <a:solidFill>
                    <a:srgbClr val="FFFFFF"/>
                  </a:solidFill>
                </a:rPr>
                <a:t>Easy</a:t>
              </a:r>
            </a:p>
          </p:txBody>
        </p:sp>
        <p:sp>
          <p:nvSpPr>
            <p:cNvPr id="27" name="Rectangle 26"/>
            <p:cNvSpPr/>
            <p:nvPr/>
          </p:nvSpPr>
          <p:spPr>
            <a:xfrm rot="3600000">
              <a:off x="7092200" y="532394"/>
              <a:ext cx="768876" cy="286232"/>
            </a:xfrm>
            <a:prstGeom prst="rect">
              <a:avLst/>
            </a:prstGeom>
          </p:spPr>
          <p:txBody>
            <a:bodyPr wrap="square">
              <a:spAutoFit/>
            </a:bodyPr>
            <a:lstStyle/>
            <a:p>
              <a:pPr algn="ctr" defTabSz="711200">
                <a:lnSpc>
                  <a:spcPct val="90000"/>
                </a:lnSpc>
                <a:spcBef>
                  <a:spcPct val="0"/>
                </a:spcBef>
                <a:spcAft>
                  <a:spcPct val="35000"/>
                </a:spcAft>
              </a:pPr>
              <a:r>
                <a:rPr lang="en-AU" sz="700" b="1" dirty="0">
                  <a:solidFill>
                    <a:srgbClr val="FFFFFF"/>
                  </a:solidFill>
                </a:rPr>
                <a:t>Socially Acceptable</a:t>
              </a:r>
            </a:p>
          </p:txBody>
        </p:sp>
        <p:sp>
          <p:nvSpPr>
            <p:cNvPr id="28" name="Rectangle 27"/>
            <p:cNvSpPr/>
            <p:nvPr/>
          </p:nvSpPr>
          <p:spPr>
            <a:xfrm rot="18247580">
              <a:off x="7502574" y="508270"/>
              <a:ext cx="843236" cy="307777"/>
            </a:xfrm>
            <a:prstGeom prst="rect">
              <a:avLst/>
            </a:prstGeom>
          </p:spPr>
          <p:txBody>
            <a:bodyPr wrap="square">
              <a:spAutoFit/>
            </a:bodyPr>
            <a:lstStyle/>
            <a:p>
              <a:pPr algn="ctr" defTabSz="711200">
                <a:spcBef>
                  <a:spcPct val="0"/>
                </a:spcBef>
              </a:pPr>
              <a:r>
                <a:rPr lang="en-AU" sz="700" b="1" dirty="0">
                  <a:solidFill>
                    <a:srgbClr val="FFFFFF"/>
                  </a:solidFill>
                </a:rPr>
                <a:t>Misjudged</a:t>
              </a:r>
            </a:p>
            <a:p>
              <a:pPr algn="ctr" defTabSz="711200">
                <a:spcBef>
                  <a:spcPct val="0"/>
                </a:spcBef>
              </a:pPr>
              <a:r>
                <a:rPr lang="en-AU" sz="700" b="1" dirty="0">
                  <a:solidFill>
                    <a:srgbClr val="FFFFFF"/>
                  </a:solidFill>
                </a:rPr>
                <a:t>Risk</a:t>
              </a:r>
              <a:endParaRPr lang="en-AU" sz="700" dirty="0">
                <a:solidFill>
                  <a:srgbClr val="FFFFFF"/>
                </a:solidFill>
              </a:endParaRPr>
            </a:p>
          </p:txBody>
        </p:sp>
      </p:grpSp>
    </p:spTree>
    <p:extLst>
      <p:ext uri="{BB962C8B-B14F-4D97-AF65-F5344CB8AC3E}">
        <p14:creationId xmlns:p14="http://schemas.microsoft.com/office/powerpoint/2010/main" val="3812297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47851" y="80963"/>
            <a:ext cx="6730093" cy="982662"/>
          </a:xfrm>
        </p:spPr>
        <p:txBody>
          <a:bodyPr/>
          <a:lstStyle/>
          <a:p>
            <a:r>
              <a:rPr lang="en-US" dirty="0"/>
              <a:t>The risks are known but underweighted or discounted</a:t>
            </a:r>
          </a:p>
        </p:txBody>
      </p:sp>
      <p:graphicFrame>
        <p:nvGraphicFramePr>
          <p:cNvPr id="3" name="Chart 2"/>
          <p:cNvGraphicFramePr/>
          <p:nvPr>
            <p:extLst/>
          </p:nvPr>
        </p:nvGraphicFramePr>
        <p:xfrm>
          <a:off x="3367308" y="2373095"/>
          <a:ext cx="7383236" cy="13716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Chart 3"/>
          <p:cNvGraphicFramePr/>
          <p:nvPr>
            <p:extLst/>
          </p:nvPr>
        </p:nvGraphicFramePr>
        <p:xfrm>
          <a:off x="7053944" y="4666358"/>
          <a:ext cx="3526971" cy="362856"/>
        </p:xfrm>
        <a:graphic>
          <a:graphicData uri="http://schemas.openxmlformats.org/drawingml/2006/chart">
            <c:chart xmlns:c="http://schemas.openxmlformats.org/drawingml/2006/chart" xmlns:r="http://schemas.openxmlformats.org/officeDocument/2006/relationships" r:id="rId4"/>
          </a:graphicData>
        </a:graphic>
      </p:graphicFrame>
      <p:sp>
        <p:nvSpPr>
          <p:cNvPr id="7" name="Rectangle 6"/>
          <p:cNvSpPr/>
          <p:nvPr/>
        </p:nvSpPr>
        <p:spPr>
          <a:xfrm>
            <a:off x="1596570" y="2269115"/>
            <a:ext cx="1843308" cy="1600438"/>
          </a:xfrm>
          <a:prstGeom prst="rect">
            <a:avLst/>
          </a:prstGeom>
        </p:spPr>
        <p:txBody>
          <a:bodyPr wrap="square">
            <a:spAutoFit/>
          </a:bodyPr>
          <a:lstStyle/>
          <a:p>
            <a:r>
              <a:rPr lang="en-US" sz="1400" b="1" dirty="0"/>
              <a:t>Accessing pirated movies, TV shows or sports events puts you at greater risk of getting viruses, spyware and other malware</a:t>
            </a:r>
          </a:p>
        </p:txBody>
      </p:sp>
      <p:graphicFrame>
        <p:nvGraphicFramePr>
          <p:cNvPr id="15" name="Table 14"/>
          <p:cNvGraphicFramePr>
            <a:graphicFrameLocks noGrp="1"/>
          </p:cNvGraphicFramePr>
          <p:nvPr>
            <p:extLst/>
          </p:nvPr>
        </p:nvGraphicFramePr>
        <p:xfrm>
          <a:off x="2823024" y="3630407"/>
          <a:ext cx="7847700" cy="504825"/>
        </p:xfrm>
        <a:graphic>
          <a:graphicData uri="http://schemas.openxmlformats.org/drawingml/2006/table">
            <a:tbl>
              <a:tblPr>
                <a:tableStyleId>{2D5ABB26-0587-4C30-8999-92F81FD0307C}</a:tableStyleId>
              </a:tblPr>
              <a:tblGrid>
                <a:gridCol w="653975">
                  <a:extLst>
                    <a:ext uri="{9D8B030D-6E8A-4147-A177-3AD203B41FA5}">
                      <a16:colId xmlns:a16="http://schemas.microsoft.com/office/drawing/2014/main" val="20000"/>
                    </a:ext>
                  </a:extLst>
                </a:gridCol>
                <a:gridCol w="653975">
                  <a:extLst>
                    <a:ext uri="{9D8B030D-6E8A-4147-A177-3AD203B41FA5}">
                      <a16:colId xmlns:a16="http://schemas.microsoft.com/office/drawing/2014/main" val="20001"/>
                    </a:ext>
                  </a:extLst>
                </a:gridCol>
                <a:gridCol w="653975">
                  <a:extLst>
                    <a:ext uri="{9D8B030D-6E8A-4147-A177-3AD203B41FA5}">
                      <a16:colId xmlns:a16="http://schemas.microsoft.com/office/drawing/2014/main" val="20002"/>
                    </a:ext>
                  </a:extLst>
                </a:gridCol>
                <a:gridCol w="653975">
                  <a:extLst>
                    <a:ext uri="{9D8B030D-6E8A-4147-A177-3AD203B41FA5}">
                      <a16:colId xmlns:a16="http://schemas.microsoft.com/office/drawing/2014/main" val="20003"/>
                    </a:ext>
                  </a:extLst>
                </a:gridCol>
                <a:gridCol w="653975">
                  <a:extLst>
                    <a:ext uri="{9D8B030D-6E8A-4147-A177-3AD203B41FA5}">
                      <a16:colId xmlns:a16="http://schemas.microsoft.com/office/drawing/2014/main" val="20004"/>
                    </a:ext>
                  </a:extLst>
                </a:gridCol>
                <a:gridCol w="653975">
                  <a:extLst>
                    <a:ext uri="{9D8B030D-6E8A-4147-A177-3AD203B41FA5}">
                      <a16:colId xmlns:a16="http://schemas.microsoft.com/office/drawing/2014/main" val="20005"/>
                    </a:ext>
                  </a:extLst>
                </a:gridCol>
                <a:gridCol w="653975">
                  <a:extLst>
                    <a:ext uri="{9D8B030D-6E8A-4147-A177-3AD203B41FA5}">
                      <a16:colId xmlns:a16="http://schemas.microsoft.com/office/drawing/2014/main" val="20006"/>
                    </a:ext>
                  </a:extLst>
                </a:gridCol>
                <a:gridCol w="653975">
                  <a:extLst>
                    <a:ext uri="{9D8B030D-6E8A-4147-A177-3AD203B41FA5}">
                      <a16:colId xmlns:a16="http://schemas.microsoft.com/office/drawing/2014/main" val="20007"/>
                    </a:ext>
                  </a:extLst>
                </a:gridCol>
                <a:gridCol w="653975">
                  <a:extLst>
                    <a:ext uri="{9D8B030D-6E8A-4147-A177-3AD203B41FA5}">
                      <a16:colId xmlns:a16="http://schemas.microsoft.com/office/drawing/2014/main" val="20008"/>
                    </a:ext>
                  </a:extLst>
                </a:gridCol>
                <a:gridCol w="653975">
                  <a:extLst>
                    <a:ext uri="{9D8B030D-6E8A-4147-A177-3AD203B41FA5}">
                      <a16:colId xmlns:a16="http://schemas.microsoft.com/office/drawing/2014/main" val="20009"/>
                    </a:ext>
                  </a:extLst>
                </a:gridCol>
                <a:gridCol w="653975">
                  <a:extLst>
                    <a:ext uri="{9D8B030D-6E8A-4147-A177-3AD203B41FA5}">
                      <a16:colId xmlns:a16="http://schemas.microsoft.com/office/drawing/2014/main" val="20010"/>
                    </a:ext>
                  </a:extLst>
                </a:gridCol>
                <a:gridCol w="653975">
                  <a:extLst>
                    <a:ext uri="{9D8B030D-6E8A-4147-A177-3AD203B41FA5}">
                      <a16:colId xmlns:a16="http://schemas.microsoft.com/office/drawing/2014/main" val="20011"/>
                    </a:ext>
                  </a:extLst>
                </a:gridCol>
              </a:tblGrid>
              <a:tr h="190500">
                <a:tc>
                  <a:txBody>
                    <a:bodyPr/>
                    <a:lstStyle/>
                    <a:p>
                      <a:pPr algn="ctr" fontAlgn="ctr"/>
                      <a:endParaRPr lang="en-US" sz="1000" b="0" i="0" u="none" strike="noStrike" dirty="0">
                        <a:solidFill>
                          <a:srgbClr val="000000"/>
                        </a:solidFill>
                        <a:effectLst/>
                        <a:latin typeface="Arial"/>
                      </a:endParaRPr>
                    </a:p>
                  </a:txBody>
                  <a:tcPr marL="9525" marR="9525" marT="9525" marB="0"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sz="1000" u="none" strike="noStrike" dirty="0">
                          <a:effectLst/>
                        </a:rPr>
                        <a:t>Total</a:t>
                      </a:r>
                      <a:endParaRPr lang="en-US" sz="1000" b="0" i="0" u="none" strike="noStrike" dirty="0">
                        <a:solidFill>
                          <a:srgbClr val="000000"/>
                        </a:solidFill>
                        <a:effectLst/>
                        <a:latin typeface="Arial"/>
                      </a:endParaRPr>
                    </a:p>
                  </a:txBody>
                  <a:tcPr marL="9525" marR="9525" marT="9525" marB="0" anchor="ctr">
                    <a:lnL>
                      <a:noFill/>
                    </a:lnL>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18-24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25-34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35-49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50-64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Male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Female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With ISD</a:t>
                      </a: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Without ISD</a:t>
                      </a: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Active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Inactive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ctr" fontAlgn="ctr"/>
                      <a:endParaRPr lang="en-US" sz="1000" b="0" i="0" u="none" strike="noStrike" dirty="0">
                        <a:solidFill>
                          <a:srgbClr val="000000"/>
                        </a:solidFill>
                        <a:effectLst/>
                        <a:latin typeface="Arial"/>
                      </a:endParaRPr>
                    </a:p>
                  </a:txBody>
                  <a:tcPr marL="9525" marR="9525" marT="9525" marB="0" anchor="ctr">
                    <a:lnL>
                      <a:noFill/>
                    </a:lnL>
                    <a:lnR>
                      <a:noFill/>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fontAlgn="ctr"/>
                      <a:r>
                        <a:rPr lang="en-US" sz="1000" u="none" strike="noStrike" dirty="0">
                          <a:effectLst/>
                        </a:rPr>
                        <a:t>1000</a:t>
                      </a:r>
                      <a:endParaRPr lang="en-US" sz="1000" b="0" i="0" u="none" strike="noStrike" dirty="0">
                        <a:solidFill>
                          <a:srgbClr val="000000"/>
                        </a:solidFill>
                        <a:effectLst/>
                        <a:latin typeface="Arial"/>
                      </a:endParaRPr>
                    </a:p>
                  </a:txBody>
                  <a:tcPr marL="9525" marR="9525" marT="9525" marB="0" anchor="ctr">
                    <a:lnL>
                      <a:noFill/>
                    </a:lnL>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130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210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360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300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490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510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138</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851</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393</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607</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cxnSp>
        <p:nvCxnSpPr>
          <p:cNvPr id="6" name="Straight Connector 5"/>
          <p:cNvCxnSpPr/>
          <p:nvPr/>
        </p:nvCxnSpPr>
        <p:spPr>
          <a:xfrm flipH="1" flipV="1">
            <a:off x="6763631" y="2236375"/>
            <a:ext cx="0" cy="2194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8048123" y="2236375"/>
            <a:ext cx="0" cy="2194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9347129" y="2236375"/>
            <a:ext cx="0" cy="2194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129349" y="2236375"/>
            <a:ext cx="0" cy="21945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8" name="Rectangle 15"/>
          <p:cNvSpPr>
            <a:spLocks noChangeArrowheads="1"/>
          </p:cNvSpPr>
          <p:nvPr/>
        </p:nvSpPr>
        <p:spPr bwMode="auto">
          <a:xfrm>
            <a:off x="1699544" y="6400800"/>
            <a:ext cx="8611938"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800" dirty="0">
                <a:solidFill>
                  <a:srgbClr val="000000"/>
                </a:solidFill>
              </a:rPr>
              <a:t>N05. Understanding pirating behaviour</a:t>
            </a:r>
          </a:p>
          <a:p>
            <a:r>
              <a:rPr lang="en-AU" sz="800" dirty="0">
                <a:solidFill>
                  <a:srgbClr val="000000"/>
                </a:solidFill>
              </a:rPr>
              <a:t>Base: Main sample (n=1000)</a:t>
            </a:r>
          </a:p>
        </p:txBody>
      </p:sp>
      <p:sp>
        <p:nvSpPr>
          <p:cNvPr id="24" name="Oval 23"/>
          <p:cNvSpPr/>
          <p:nvPr/>
        </p:nvSpPr>
        <p:spPr>
          <a:xfrm>
            <a:off x="4230494" y="3065616"/>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9410473" y="3129133"/>
            <a:ext cx="457200" cy="3657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Oval 25"/>
          <p:cNvSpPr/>
          <p:nvPr/>
        </p:nvSpPr>
        <p:spPr>
          <a:xfrm>
            <a:off x="10053854" y="3065616"/>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6" name="Group 35"/>
          <p:cNvGrpSpPr/>
          <p:nvPr/>
        </p:nvGrpSpPr>
        <p:grpSpPr>
          <a:xfrm>
            <a:off x="7510542" y="6505396"/>
            <a:ext cx="2494482" cy="249237"/>
            <a:chOff x="5417618" y="6596630"/>
            <a:chExt cx="2494482" cy="249237"/>
          </a:xfrm>
        </p:grpSpPr>
        <p:sp>
          <p:nvSpPr>
            <p:cNvPr id="37" name="Oval 36"/>
            <p:cNvSpPr/>
            <p:nvPr/>
          </p:nvSpPr>
          <p:spPr>
            <a:xfrm>
              <a:off x="5417618" y="6629808"/>
              <a:ext cx="274320" cy="1828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4"/>
            <p:cNvSpPr txBox="1">
              <a:spLocks noChangeArrowheads="1"/>
            </p:cNvSpPr>
            <p:nvPr/>
          </p:nvSpPr>
          <p:spPr bwMode="auto">
            <a:xfrm>
              <a:off x="5646218" y="6596630"/>
              <a:ext cx="9965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Significant Lower</a:t>
              </a:r>
              <a:endParaRPr lang="en-US" sz="800" dirty="0">
                <a:solidFill>
                  <a:srgbClr val="CC0066"/>
                </a:solidFill>
              </a:endParaRPr>
            </a:p>
          </p:txBody>
        </p:sp>
        <p:sp>
          <p:nvSpPr>
            <p:cNvPr id="39" name="Oval 38"/>
            <p:cNvSpPr/>
            <p:nvPr/>
          </p:nvSpPr>
          <p:spPr>
            <a:xfrm>
              <a:off x="6687000" y="6629808"/>
              <a:ext cx="274320" cy="1828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 Box 4"/>
            <p:cNvSpPr txBox="1">
              <a:spLocks noChangeArrowheads="1"/>
            </p:cNvSpPr>
            <p:nvPr/>
          </p:nvSpPr>
          <p:spPr bwMode="auto">
            <a:xfrm>
              <a:off x="6915600" y="6596630"/>
              <a:ext cx="9965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Significant Higher</a:t>
              </a:r>
              <a:endParaRPr lang="en-US" sz="800" dirty="0">
                <a:solidFill>
                  <a:srgbClr val="CC0066"/>
                </a:solidFill>
              </a:endParaRPr>
            </a:p>
          </p:txBody>
        </p:sp>
      </p:grpSp>
      <p:grpSp>
        <p:nvGrpSpPr>
          <p:cNvPr id="57" name="Group 56"/>
          <p:cNvGrpSpPr/>
          <p:nvPr/>
        </p:nvGrpSpPr>
        <p:grpSpPr>
          <a:xfrm>
            <a:off x="8815927" y="35825"/>
            <a:ext cx="922330" cy="1021935"/>
            <a:chOff x="7239886" y="61842"/>
            <a:chExt cx="922330" cy="1021935"/>
          </a:xfrm>
        </p:grpSpPr>
        <p:grpSp>
          <p:nvGrpSpPr>
            <p:cNvPr id="58" name="Group 57"/>
            <p:cNvGrpSpPr/>
            <p:nvPr/>
          </p:nvGrpSpPr>
          <p:grpSpPr>
            <a:xfrm rot="10800000" flipH="1">
              <a:off x="7239886" y="61842"/>
              <a:ext cx="922330" cy="917480"/>
              <a:chOff x="1378316" y="2325007"/>
              <a:chExt cx="3554375" cy="3535680"/>
            </a:xfrm>
          </p:grpSpPr>
          <p:sp>
            <p:nvSpPr>
              <p:cNvPr id="62" name="Freeform 61"/>
              <p:cNvSpPr/>
              <p:nvPr/>
            </p:nvSpPr>
            <p:spPr>
              <a:xfrm>
                <a:off x="1518931" y="2325007"/>
                <a:ext cx="3413760" cy="3413760"/>
              </a:xfrm>
              <a:custGeom>
                <a:avLst/>
                <a:gdLst>
                  <a:gd name="connsiteX0" fmla="*/ 1706880 w 3413760"/>
                  <a:gd name="connsiteY0" fmla="*/ 0 h 3413760"/>
                  <a:gd name="connsiteX1" fmla="*/ 3185081 w 3413760"/>
                  <a:gd name="connsiteY1" fmla="*/ 853440 h 3413760"/>
                  <a:gd name="connsiteX2" fmla="*/ 3185081 w 3413760"/>
                  <a:gd name="connsiteY2" fmla="*/ 2560320 h 3413760"/>
                  <a:gd name="connsiteX3" fmla="*/ 1706880 w 3413760"/>
                  <a:gd name="connsiteY3" fmla="*/ 1706880 h 3413760"/>
                  <a:gd name="connsiteX4" fmla="*/ 1706880 w 3413760"/>
                  <a:gd name="connsiteY4" fmla="*/ 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1706880" y="0"/>
                    </a:moveTo>
                    <a:cubicBezTo>
                      <a:pt x="2316689" y="0"/>
                      <a:pt x="2880177" y="325329"/>
                      <a:pt x="3185081" y="853440"/>
                    </a:cubicBezTo>
                    <a:cubicBezTo>
                      <a:pt x="3489986" y="1381551"/>
                      <a:pt x="3489986" y="2032209"/>
                      <a:pt x="3185081" y="2560320"/>
                    </a:cubicBezTo>
                    <a:lnTo>
                      <a:pt x="1706880" y="1706880"/>
                    </a:lnTo>
                    <a:lnTo>
                      <a:pt x="1706880" y="0"/>
                    </a:lnTo>
                    <a:close/>
                  </a:path>
                </a:pathLst>
              </a:custGeom>
              <a:solidFill>
                <a:srgbClr val="660032"/>
              </a:soli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p:spPr>
            <p:txBody>
              <a:bodyPr spcFirstLastPara="0" vert="horz" wrap="square" lIns="1819453" tIns="743712" rIns="415747" bIns="169468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sp>
            <p:nvSpPr>
              <p:cNvPr id="63" name="Freeform 62"/>
              <p:cNvSpPr/>
              <p:nvPr/>
            </p:nvSpPr>
            <p:spPr>
              <a:xfrm>
                <a:off x="1448624" y="2446927"/>
                <a:ext cx="3413760" cy="3413760"/>
              </a:xfrm>
              <a:custGeom>
                <a:avLst/>
                <a:gdLst>
                  <a:gd name="connsiteX0" fmla="*/ 3185081 w 3413760"/>
                  <a:gd name="connsiteY0" fmla="*/ 2560320 h 3413760"/>
                  <a:gd name="connsiteX1" fmla="*/ 1706880 w 3413760"/>
                  <a:gd name="connsiteY1" fmla="*/ 3413760 h 3413760"/>
                  <a:gd name="connsiteX2" fmla="*/ 228679 w 3413760"/>
                  <a:gd name="connsiteY2" fmla="*/ 2560320 h 3413760"/>
                  <a:gd name="connsiteX3" fmla="*/ 1706880 w 3413760"/>
                  <a:gd name="connsiteY3" fmla="*/ 1706880 h 3413760"/>
                  <a:gd name="connsiteX4" fmla="*/ 3185081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3185081" y="2560320"/>
                    </a:moveTo>
                    <a:cubicBezTo>
                      <a:pt x="2880176" y="3088431"/>
                      <a:pt x="2316689" y="3413760"/>
                      <a:pt x="1706880" y="3413760"/>
                    </a:cubicBezTo>
                    <a:cubicBezTo>
                      <a:pt x="1097071" y="3413760"/>
                      <a:pt x="533583" y="3088431"/>
                      <a:pt x="228679" y="2560320"/>
                    </a:cubicBezTo>
                    <a:lnTo>
                      <a:pt x="1706880" y="1706880"/>
                    </a:lnTo>
                    <a:lnTo>
                      <a:pt x="3185081" y="2560320"/>
                    </a:lnTo>
                    <a:close/>
                  </a:path>
                </a:pathLst>
              </a:custGeom>
              <a:solidFill>
                <a:srgbClr val="969696">
                  <a:lumMod val="20000"/>
                  <a:lumOff val="80000"/>
                </a:srgbClr>
              </a:solidFill>
              <a:ln w="25400" cap="flat" cmpd="sng" algn="ctr">
                <a:solidFill>
                  <a:srgbClr val="FFFFFF">
                    <a:hueOff val="0"/>
                    <a:satOff val="0"/>
                    <a:lumOff val="0"/>
                    <a:alphaOff val="0"/>
                  </a:srgbClr>
                </a:solidFill>
                <a:prstDash val="solid"/>
              </a:ln>
              <a:effectLst/>
            </p:spPr>
            <p:txBody>
              <a:bodyPr spcFirstLastPara="0" vert="horz" wrap="square" lIns="833120" tIns="2235201" rIns="792481" bIns="32511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sp>
            <p:nvSpPr>
              <p:cNvPr id="64" name="Freeform 63"/>
              <p:cNvSpPr/>
              <p:nvPr/>
            </p:nvSpPr>
            <p:spPr>
              <a:xfrm>
                <a:off x="1378316" y="2325007"/>
                <a:ext cx="3413760" cy="3413760"/>
              </a:xfrm>
              <a:custGeom>
                <a:avLst/>
                <a:gdLst>
                  <a:gd name="connsiteX0" fmla="*/ 228679 w 3413760"/>
                  <a:gd name="connsiteY0" fmla="*/ 2560320 h 3413760"/>
                  <a:gd name="connsiteX1" fmla="*/ 228679 w 3413760"/>
                  <a:gd name="connsiteY1" fmla="*/ 853440 h 3413760"/>
                  <a:gd name="connsiteX2" fmla="*/ 1706880 w 3413760"/>
                  <a:gd name="connsiteY2" fmla="*/ 0 h 3413760"/>
                  <a:gd name="connsiteX3" fmla="*/ 1706880 w 3413760"/>
                  <a:gd name="connsiteY3" fmla="*/ 1706880 h 3413760"/>
                  <a:gd name="connsiteX4" fmla="*/ 228679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228679" y="2560320"/>
                    </a:moveTo>
                    <a:cubicBezTo>
                      <a:pt x="-76226" y="2032209"/>
                      <a:pt x="-76226" y="1381551"/>
                      <a:pt x="228679" y="853440"/>
                    </a:cubicBezTo>
                    <a:cubicBezTo>
                      <a:pt x="533584" y="325329"/>
                      <a:pt x="1097071" y="0"/>
                      <a:pt x="1706880" y="0"/>
                    </a:cubicBezTo>
                    <a:lnTo>
                      <a:pt x="1706880" y="1706880"/>
                    </a:lnTo>
                    <a:lnTo>
                      <a:pt x="228679" y="2560320"/>
                    </a:lnTo>
                    <a:close/>
                  </a:path>
                </a:pathLst>
              </a:custGeom>
              <a:solidFill>
                <a:srgbClr val="F0DCE6"/>
              </a:solidFill>
              <a:ln w="25400" cap="flat" cmpd="sng" algn="ctr">
                <a:solidFill>
                  <a:srgbClr val="FFFFFF">
                    <a:hueOff val="0"/>
                    <a:satOff val="0"/>
                    <a:lumOff val="0"/>
                    <a:alphaOff val="0"/>
                  </a:srgbClr>
                </a:solidFill>
                <a:prstDash val="solid"/>
              </a:ln>
              <a:effectLst/>
            </p:spPr>
            <p:txBody>
              <a:bodyPr spcFirstLastPara="0" vert="horz" wrap="square" lIns="415748" tIns="743712" rIns="1819452" bIns="169468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grpSp>
        <p:sp>
          <p:nvSpPr>
            <p:cNvPr id="59" name="Rectangle 58"/>
            <p:cNvSpPr/>
            <p:nvPr/>
          </p:nvSpPr>
          <p:spPr>
            <a:xfrm>
              <a:off x="7380068" y="183107"/>
              <a:ext cx="657583" cy="189283"/>
            </a:xfrm>
            <a:prstGeom prst="rect">
              <a:avLst/>
            </a:prstGeom>
          </p:spPr>
          <p:txBody>
            <a:bodyPr wrap="square">
              <a:spAutoFit/>
            </a:bodyPr>
            <a:lstStyle/>
            <a:p>
              <a:pPr algn="ctr" defTabSz="711200">
                <a:lnSpc>
                  <a:spcPct val="90000"/>
                </a:lnSpc>
                <a:spcBef>
                  <a:spcPct val="0"/>
                </a:spcBef>
                <a:spcAft>
                  <a:spcPct val="35000"/>
                </a:spcAft>
                <a:defRPr/>
              </a:pPr>
              <a:r>
                <a:rPr lang="en-AU" sz="700" b="1" kern="0" dirty="0">
                  <a:solidFill>
                    <a:srgbClr val="FFFFFF"/>
                  </a:solidFill>
                </a:rPr>
                <a:t>Easy</a:t>
              </a:r>
            </a:p>
          </p:txBody>
        </p:sp>
        <p:sp>
          <p:nvSpPr>
            <p:cNvPr id="60" name="Rectangle 59"/>
            <p:cNvSpPr/>
            <p:nvPr/>
          </p:nvSpPr>
          <p:spPr>
            <a:xfrm rot="3600000">
              <a:off x="7092200" y="532394"/>
              <a:ext cx="768876" cy="286232"/>
            </a:xfrm>
            <a:prstGeom prst="rect">
              <a:avLst/>
            </a:prstGeom>
          </p:spPr>
          <p:txBody>
            <a:bodyPr wrap="square">
              <a:spAutoFit/>
            </a:bodyPr>
            <a:lstStyle/>
            <a:p>
              <a:pPr algn="ctr" defTabSz="711200">
                <a:lnSpc>
                  <a:spcPct val="90000"/>
                </a:lnSpc>
                <a:spcBef>
                  <a:spcPct val="0"/>
                </a:spcBef>
                <a:spcAft>
                  <a:spcPct val="35000"/>
                </a:spcAft>
                <a:defRPr/>
              </a:pPr>
              <a:r>
                <a:rPr lang="en-AU" sz="700" b="1" kern="0" dirty="0">
                  <a:solidFill>
                    <a:srgbClr val="FFFFFF"/>
                  </a:solidFill>
                </a:rPr>
                <a:t>Socially Acceptable</a:t>
              </a:r>
            </a:p>
          </p:txBody>
        </p:sp>
        <p:sp>
          <p:nvSpPr>
            <p:cNvPr id="61" name="Rectangle 60"/>
            <p:cNvSpPr/>
            <p:nvPr/>
          </p:nvSpPr>
          <p:spPr>
            <a:xfrm rot="18247580">
              <a:off x="7502574" y="508270"/>
              <a:ext cx="843236" cy="307777"/>
            </a:xfrm>
            <a:prstGeom prst="rect">
              <a:avLst/>
            </a:prstGeom>
          </p:spPr>
          <p:txBody>
            <a:bodyPr wrap="square">
              <a:spAutoFit/>
            </a:bodyPr>
            <a:lstStyle/>
            <a:p>
              <a:pPr algn="ctr" defTabSz="711200">
                <a:spcBef>
                  <a:spcPct val="0"/>
                </a:spcBef>
                <a:defRPr/>
              </a:pPr>
              <a:r>
                <a:rPr lang="en-AU" sz="700" b="1" kern="0" dirty="0">
                  <a:solidFill>
                    <a:srgbClr val="FFFFFF"/>
                  </a:solidFill>
                </a:rPr>
                <a:t>Misjudged</a:t>
              </a:r>
            </a:p>
            <a:p>
              <a:pPr algn="ctr" defTabSz="711200">
                <a:spcBef>
                  <a:spcPct val="0"/>
                </a:spcBef>
                <a:defRPr/>
              </a:pPr>
              <a:r>
                <a:rPr lang="en-AU" sz="700" b="1" kern="0" dirty="0">
                  <a:solidFill>
                    <a:srgbClr val="FFFFFF"/>
                  </a:solidFill>
                </a:rPr>
                <a:t>Risk</a:t>
              </a:r>
              <a:endParaRPr lang="en-AU" sz="700" kern="0" dirty="0">
                <a:solidFill>
                  <a:srgbClr val="FFFFFF"/>
                </a:solidFill>
              </a:endParaRPr>
            </a:p>
          </p:txBody>
        </p:sp>
      </p:grpSp>
    </p:spTree>
    <p:extLst>
      <p:ext uri="{BB962C8B-B14F-4D97-AF65-F5344CB8AC3E}">
        <p14:creationId xmlns:p14="http://schemas.microsoft.com/office/powerpoint/2010/main" val="1191110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nvPr>
        </p:nvGraphicFramePr>
        <p:xfrm>
          <a:off x="3594100" y="1903178"/>
          <a:ext cx="1892300" cy="3911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847850" y="80963"/>
            <a:ext cx="6637470" cy="982662"/>
          </a:xfrm>
        </p:spPr>
        <p:txBody>
          <a:bodyPr/>
          <a:lstStyle/>
          <a:p>
            <a:r>
              <a:rPr lang="en-US" dirty="0"/>
              <a:t>Risk of exposure to unsavoury advertising -  known but not salient</a:t>
            </a:r>
          </a:p>
        </p:txBody>
      </p:sp>
      <p:sp>
        <p:nvSpPr>
          <p:cNvPr id="3" name="Text Box 4"/>
          <p:cNvSpPr txBox="1">
            <a:spLocks noChangeArrowheads="1"/>
          </p:cNvSpPr>
          <p:nvPr/>
        </p:nvSpPr>
        <p:spPr bwMode="auto">
          <a:xfrm>
            <a:off x="1704000" y="6483622"/>
            <a:ext cx="8094662" cy="249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N09. Types of advertisement when viewing pirated content	</a:t>
            </a:r>
          </a:p>
          <a:p>
            <a:pPr eaLnBrk="1" fontAlgn="base" hangingPunct="1">
              <a:spcBef>
                <a:spcPct val="0"/>
              </a:spcBef>
              <a:spcAft>
                <a:spcPct val="0"/>
              </a:spcAft>
            </a:pPr>
            <a:r>
              <a:rPr lang="en-US" sz="800" dirty="0">
                <a:solidFill>
                  <a:srgbClr val="000000"/>
                </a:solidFill>
              </a:rPr>
              <a:t>Base: All who have pirated (n=483)</a:t>
            </a:r>
          </a:p>
        </p:txBody>
      </p:sp>
      <p:sp>
        <p:nvSpPr>
          <p:cNvPr id="5" name="Rectangle 14"/>
          <p:cNvSpPr txBox="1">
            <a:spLocks noChangeArrowheads="1"/>
          </p:cNvSpPr>
          <p:nvPr/>
        </p:nvSpPr>
        <p:spPr bwMode="auto">
          <a:xfrm>
            <a:off x="1865998" y="1160463"/>
            <a:ext cx="8579752" cy="36576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eaLnBrk="1" hangingPunct="1"/>
            <a:endParaRPr lang="en-AU" sz="1200" kern="0" dirty="0">
              <a:latin typeface="Arial" charset="0"/>
            </a:endParaRPr>
          </a:p>
        </p:txBody>
      </p:sp>
      <p:sp>
        <p:nvSpPr>
          <p:cNvPr id="15" name="Rectangle 14"/>
          <p:cNvSpPr txBox="1">
            <a:spLocks noChangeArrowheads="1"/>
          </p:cNvSpPr>
          <p:nvPr/>
        </p:nvSpPr>
        <p:spPr bwMode="auto">
          <a:xfrm>
            <a:off x="3575720" y="1466139"/>
            <a:ext cx="1005840" cy="457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algn="ctr" eaLnBrk="1" hangingPunct="1"/>
            <a:r>
              <a:rPr lang="en-AU" sz="1200" b="1" kern="0" dirty="0">
                <a:latin typeface="Arial" charset="0"/>
              </a:rPr>
              <a:t>Total</a:t>
            </a:r>
          </a:p>
          <a:p>
            <a:pPr algn="ctr" eaLnBrk="1" hangingPunct="1"/>
            <a:r>
              <a:rPr lang="en-AU" sz="1200" b="1" kern="0" dirty="0">
                <a:latin typeface="Arial" charset="0"/>
              </a:rPr>
              <a:t>(n=483)</a:t>
            </a:r>
          </a:p>
        </p:txBody>
      </p:sp>
      <p:graphicFrame>
        <p:nvGraphicFramePr>
          <p:cNvPr id="41" name="Table 40"/>
          <p:cNvGraphicFramePr>
            <a:graphicFrameLocks noGrp="1"/>
          </p:cNvGraphicFramePr>
          <p:nvPr>
            <p:extLst/>
          </p:nvPr>
        </p:nvGraphicFramePr>
        <p:xfrm>
          <a:off x="1595652" y="2042875"/>
          <a:ext cx="2095500" cy="3581403"/>
        </p:xfrm>
        <a:graphic>
          <a:graphicData uri="http://schemas.openxmlformats.org/drawingml/2006/table">
            <a:tbl>
              <a:tblPr>
                <a:tableStyleId>{2D5ABB26-0587-4C30-8999-92F81FD0307C}</a:tableStyleId>
              </a:tblPr>
              <a:tblGrid>
                <a:gridCol w="2095500">
                  <a:extLst>
                    <a:ext uri="{9D8B030D-6E8A-4147-A177-3AD203B41FA5}">
                      <a16:colId xmlns:a16="http://schemas.microsoft.com/office/drawing/2014/main" val="20000"/>
                    </a:ext>
                  </a:extLst>
                </a:gridCol>
              </a:tblGrid>
              <a:tr h="511629">
                <a:tc>
                  <a:txBody>
                    <a:bodyPr/>
                    <a:lstStyle/>
                    <a:p>
                      <a:pPr algn="r" fontAlgn="b"/>
                      <a:r>
                        <a:rPr lang="en-US" sz="1100" b="0" i="0" u="none" strike="noStrike" dirty="0">
                          <a:solidFill>
                            <a:srgbClr val="000000"/>
                          </a:solidFill>
                          <a:effectLst/>
                          <a:latin typeface="+mj-lt"/>
                        </a:rPr>
                        <a:t>Sex industry advertisements</a:t>
                      </a:r>
                    </a:p>
                  </a:txBody>
                  <a:tcPr marL="9525" marR="9525" marT="9525" marB="0" anchor="ctr"/>
                </a:tc>
                <a:extLst>
                  <a:ext uri="{0D108BD9-81ED-4DB2-BD59-A6C34878D82A}">
                    <a16:rowId xmlns:a16="http://schemas.microsoft.com/office/drawing/2014/main" val="10000"/>
                  </a:ext>
                </a:extLst>
              </a:tr>
              <a:tr h="511629">
                <a:tc>
                  <a:txBody>
                    <a:bodyPr/>
                    <a:lstStyle/>
                    <a:p>
                      <a:pPr algn="r" fontAlgn="b"/>
                      <a:r>
                        <a:rPr lang="en-US" sz="1100" b="0" i="0" u="none" strike="noStrike" dirty="0">
                          <a:solidFill>
                            <a:srgbClr val="000000"/>
                          </a:solidFill>
                          <a:effectLst/>
                          <a:latin typeface="+mj-lt"/>
                        </a:rPr>
                        <a:t>Online gambling advertisements</a:t>
                      </a:r>
                    </a:p>
                  </a:txBody>
                  <a:tcPr marL="9525" marR="9525" marT="9525" marB="0" anchor="ctr"/>
                </a:tc>
                <a:extLst>
                  <a:ext uri="{0D108BD9-81ED-4DB2-BD59-A6C34878D82A}">
                    <a16:rowId xmlns:a16="http://schemas.microsoft.com/office/drawing/2014/main" val="10001"/>
                  </a:ext>
                </a:extLst>
              </a:tr>
              <a:tr h="511629">
                <a:tc>
                  <a:txBody>
                    <a:bodyPr/>
                    <a:lstStyle/>
                    <a:p>
                      <a:pPr algn="r" fontAlgn="b"/>
                      <a:r>
                        <a:rPr lang="en-US" sz="1100" b="0" i="0" u="none" strike="noStrike">
                          <a:solidFill>
                            <a:srgbClr val="000000"/>
                          </a:solidFill>
                          <a:effectLst/>
                          <a:latin typeface="+mj-lt"/>
                        </a:rPr>
                        <a:t>Other advertisements</a:t>
                      </a:r>
                    </a:p>
                  </a:txBody>
                  <a:tcPr marL="9525" marR="9525" marT="9525" marB="0" anchor="ctr"/>
                </a:tc>
                <a:extLst>
                  <a:ext uri="{0D108BD9-81ED-4DB2-BD59-A6C34878D82A}">
                    <a16:rowId xmlns:a16="http://schemas.microsoft.com/office/drawing/2014/main" val="10002"/>
                  </a:ext>
                </a:extLst>
              </a:tr>
              <a:tr h="511629">
                <a:tc>
                  <a:txBody>
                    <a:bodyPr/>
                    <a:lstStyle/>
                    <a:p>
                      <a:pPr algn="r" fontAlgn="b"/>
                      <a:r>
                        <a:rPr lang="en-US" sz="1100" b="0" i="0" u="none" strike="noStrike" dirty="0">
                          <a:solidFill>
                            <a:srgbClr val="000000"/>
                          </a:solidFill>
                          <a:effectLst/>
                          <a:latin typeface="+mj-lt"/>
                        </a:rPr>
                        <a:t>Software and \ or anti-virus advertisements</a:t>
                      </a:r>
                    </a:p>
                  </a:txBody>
                  <a:tcPr marL="9525" marR="9525" marT="9525" marB="0" anchor="ctr"/>
                </a:tc>
                <a:extLst>
                  <a:ext uri="{0D108BD9-81ED-4DB2-BD59-A6C34878D82A}">
                    <a16:rowId xmlns:a16="http://schemas.microsoft.com/office/drawing/2014/main" val="10003"/>
                  </a:ext>
                </a:extLst>
              </a:tr>
              <a:tr h="511629">
                <a:tc>
                  <a:txBody>
                    <a:bodyPr/>
                    <a:lstStyle/>
                    <a:p>
                      <a:pPr algn="r" fontAlgn="b"/>
                      <a:r>
                        <a:rPr lang="en-US" sz="1100" b="0" i="0" u="none" strike="noStrike">
                          <a:solidFill>
                            <a:srgbClr val="000000"/>
                          </a:solidFill>
                          <a:effectLst/>
                          <a:latin typeface="+mj-lt"/>
                        </a:rPr>
                        <a:t>Weight loss advertisements</a:t>
                      </a:r>
                    </a:p>
                  </a:txBody>
                  <a:tcPr marL="9525" marR="9525" marT="9525" marB="0" anchor="ctr"/>
                </a:tc>
                <a:extLst>
                  <a:ext uri="{0D108BD9-81ED-4DB2-BD59-A6C34878D82A}">
                    <a16:rowId xmlns:a16="http://schemas.microsoft.com/office/drawing/2014/main" val="10004"/>
                  </a:ext>
                </a:extLst>
              </a:tr>
              <a:tr h="511629">
                <a:tc>
                  <a:txBody>
                    <a:bodyPr/>
                    <a:lstStyle/>
                    <a:p>
                      <a:pPr algn="r" fontAlgn="b"/>
                      <a:r>
                        <a:rPr lang="en-US" sz="1100" b="0" i="0" u="none" strike="noStrike">
                          <a:solidFill>
                            <a:srgbClr val="000000"/>
                          </a:solidFill>
                          <a:effectLst/>
                          <a:latin typeface="+mj-lt"/>
                        </a:rPr>
                        <a:t>Banking industry advertisements</a:t>
                      </a:r>
                    </a:p>
                  </a:txBody>
                  <a:tcPr marL="9525" marR="9525" marT="9525" marB="0" anchor="ctr"/>
                </a:tc>
                <a:extLst>
                  <a:ext uri="{0D108BD9-81ED-4DB2-BD59-A6C34878D82A}">
                    <a16:rowId xmlns:a16="http://schemas.microsoft.com/office/drawing/2014/main" val="10005"/>
                  </a:ext>
                </a:extLst>
              </a:tr>
              <a:tr h="511629">
                <a:tc>
                  <a:txBody>
                    <a:bodyPr/>
                    <a:lstStyle/>
                    <a:p>
                      <a:pPr algn="r" fontAlgn="b"/>
                      <a:r>
                        <a:rPr lang="en-US" sz="1100" b="0" i="0" u="none" strike="noStrike" dirty="0">
                          <a:solidFill>
                            <a:srgbClr val="000000"/>
                          </a:solidFill>
                          <a:effectLst/>
                          <a:latin typeface="+mj-lt"/>
                        </a:rPr>
                        <a:t>None \ can’t say</a:t>
                      </a:r>
                    </a:p>
                  </a:txBody>
                  <a:tcPr marL="9525" marR="9525" marT="9525" marB="0" anchor="ctr"/>
                </a:tc>
                <a:extLst>
                  <a:ext uri="{0D108BD9-81ED-4DB2-BD59-A6C34878D82A}">
                    <a16:rowId xmlns:a16="http://schemas.microsoft.com/office/drawing/2014/main" val="10006"/>
                  </a:ext>
                </a:extLst>
              </a:tr>
            </a:tbl>
          </a:graphicData>
        </a:graphic>
      </p:graphicFrame>
      <p:graphicFrame>
        <p:nvGraphicFramePr>
          <p:cNvPr id="26" name="Chart 25"/>
          <p:cNvGraphicFramePr/>
          <p:nvPr>
            <p:extLst/>
          </p:nvPr>
        </p:nvGraphicFramePr>
        <p:xfrm>
          <a:off x="4921283" y="1903178"/>
          <a:ext cx="1892300" cy="3911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7" name="Chart 26"/>
          <p:cNvGraphicFramePr/>
          <p:nvPr>
            <p:extLst/>
          </p:nvPr>
        </p:nvGraphicFramePr>
        <p:xfrm>
          <a:off x="6246906" y="1903178"/>
          <a:ext cx="1892300" cy="3911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8" name="Chart 27"/>
          <p:cNvGraphicFramePr/>
          <p:nvPr>
            <p:extLst/>
          </p:nvPr>
        </p:nvGraphicFramePr>
        <p:xfrm>
          <a:off x="7572529" y="1903178"/>
          <a:ext cx="1892300" cy="39116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9" name="Chart 28"/>
          <p:cNvGraphicFramePr/>
          <p:nvPr>
            <p:extLst/>
          </p:nvPr>
        </p:nvGraphicFramePr>
        <p:xfrm>
          <a:off x="8898152" y="1903178"/>
          <a:ext cx="1892300" cy="3911600"/>
        </p:xfrm>
        <a:graphic>
          <a:graphicData uri="http://schemas.openxmlformats.org/drawingml/2006/chart">
            <c:chart xmlns:c="http://schemas.openxmlformats.org/drawingml/2006/chart" xmlns:r="http://schemas.openxmlformats.org/officeDocument/2006/relationships" r:id="rId7"/>
          </a:graphicData>
        </a:graphic>
      </p:graphicFrame>
      <p:cxnSp>
        <p:nvCxnSpPr>
          <p:cNvPr id="22" name="Straight Connector 21"/>
          <p:cNvCxnSpPr/>
          <p:nvPr/>
        </p:nvCxnSpPr>
        <p:spPr>
          <a:xfrm>
            <a:off x="7505700" y="1420578"/>
            <a:ext cx="0" cy="4572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3" name="Rectangle 14"/>
          <p:cNvSpPr txBox="1">
            <a:spLocks noChangeArrowheads="1"/>
          </p:cNvSpPr>
          <p:nvPr/>
        </p:nvSpPr>
        <p:spPr bwMode="auto">
          <a:xfrm>
            <a:off x="4935752" y="1466139"/>
            <a:ext cx="1005840" cy="457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algn="ctr" eaLnBrk="1" hangingPunct="1"/>
            <a:r>
              <a:rPr lang="en-AU" sz="1200" b="1" kern="0" dirty="0">
                <a:latin typeface="Arial" charset="0"/>
              </a:rPr>
              <a:t>With ISD</a:t>
            </a:r>
          </a:p>
          <a:p>
            <a:pPr algn="ctr" eaLnBrk="1" hangingPunct="1"/>
            <a:r>
              <a:rPr lang="en-AU" sz="1200" b="1" kern="0" dirty="0">
                <a:latin typeface="Arial" charset="0"/>
              </a:rPr>
              <a:t>(n=81)</a:t>
            </a:r>
          </a:p>
        </p:txBody>
      </p:sp>
      <p:sp>
        <p:nvSpPr>
          <p:cNvPr id="24" name="Rectangle 14"/>
          <p:cNvSpPr txBox="1">
            <a:spLocks noChangeArrowheads="1"/>
          </p:cNvSpPr>
          <p:nvPr/>
        </p:nvSpPr>
        <p:spPr bwMode="auto">
          <a:xfrm>
            <a:off x="6040652" y="1466139"/>
            <a:ext cx="1188720" cy="457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algn="ctr" eaLnBrk="1" hangingPunct="1"/>
            <a:r>
              <a:rPr lang="en-AU" sz="1200" b="1" kern="0" dirty="0">
                <a:latin typeface="Arial" charset="0"/>
              </a:rPr>
              <a:t>Without ISD</a:t>
            </a:r>
          </a:p>
          <a:p>
            <a:pPr algn="ctr" eaLnBrk="1" hangingPunct="1"/>
            <a:r>
              <a:rPr lang="en-AU" sz="1200" b="1" kern="0" dirty="0">
                <a:latin typeface="Arial" charset="0"/>
              </a:rPr>
              <a:t>(n=402)</a:t>
            </a:r>
          </a:p>
        </p:txBody>
      </p:sp>
      <p:sp>
        <p:nvSpPr>
          <p:cNvPr id="25" name="Rectangle 14"/>
          <p:cNvSpPr txBox="1">
            <a:spLocks noChangeArrowheads="1"/>
          </p:cNvSpPr>
          <p:nvPr/>
        </p:nvSpPr>
        <p:spPr bwMode="auto">
          <a:xfrm>
            <a:off x="7640852" y="1466139"/>
            <a:ext cx="1005840" cy="457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algn="ctr" eaLnBrk="1" hangingPunct="1"/>
            <a:r>
              <a:rPr lang="en-AU" sz="1200" b="1" kern="0" dirty="0">
                <a:latin typeface="Arial" charset="0"/>
              </a:rPr>
              <a:t>Active </a:t>
            </a:r>
          </a:p>
          <a:p>
            <a:pPr algn="ctr" eaLnBrk="1" hangingPunct="1"/>
            <a:r>
              <a:rPr lang="en-AU" sz="1200" b="1" kern="0" dirty="0">
                <a:latin typeface="Arial" charset="0"/>
              </a:rPr>
              <a:t>(n=393)</a:t>
            </a:r>
          </a:p>
        </p:txBody>
      </p:sp>
      <p:sp>
        <p:nvSpPr>
          <p:cNvPr id="30" name="Rectangle 14"/>
          <p:cNvSpPr txBox="1">
            <a:spLocks noChangeArrowheads="1"/>
          </p:cNvSpPr>
          <p:nvPr/>
        </p:nvSpPr>
        <p:spPr bwMode="auto">
          <a:xfrm>
            <a:off x="9025152" y="1466139"/>
            <a:ext cx="1005840" cy="457200"/>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800">
                <a:solidFill>
                  <a:schemeClr val="tx2"/>
                </a:solidFill>
                <a:latin typeface="Arial" charset="0"/>
              </a:defRPr>
            </a:lvl6pPr>
            <a:lvl7pPr marL="914400" algn="l" rtl="0" fontAlgn="base">
              <a:spcBef>
                <a:spcPct val="0"/>
              </a:spcBef>
              <a:spcAft>
                <a:spcPct val="0"/>
              </a:spcAft>
              <a:defRPr sz="2800">
                <a:solidFill>
                  <a:schemeClr val="tx2"/>
                </a:solidFill>
                <a:latin typeface="Arial" charset="0"/>
              </a:defRPr>
            </a:lvl7pPr>
            <a:lvl8pPr marL="1371600" algn="l" rtl="0" fontAlgn="base">
              <a:spcBef>
                <a:spcPct val="0"/>
              </a:spcBef>
              <a:spcAft>
                <a:spcPct val="0"/>
              </a:spcAft>
              <a:defRPr sz="2800">
                <a:solidFill>
                  <a:schemeClr val="tx2"/>
                </a:solidFill>
                <a:latin typeface="Arial" charset="0"/>
              </a:defRPr>
            </a:lvl8pPr>
            <a:lvl9pPr marL="1828800" algn="l" rtl="0" fontAlgn="base">
              <a:spcBef>
                <a:spcPct val="0"/>
              </a:spcBef>
              <a:spcAft>
                <a:spcPct val="0"/>
              </a:spcAft>
              <a:defRPr sz="2800">
                <a:solidFill>
                  <a:schemeClr val="tx2"/>
                </a:solidFill>
                <a:latin typeface="Arial" charset="0"/>
              </a:defRPr>
            </a:lvl9pPr>
          </a:lstStyle>
          <a:p>
            <a:pPr algn="ctr" eaLnBrk="1" hangingPunct="1"/>
            <a:r>
              <a:rPr lang="en-AU" sz="1200" b="1" kern="0" dirty="0">
                <a:latin typeface="Arial" charset="0"/>
              </a:rPr>
              <a:t>Inactive</a:t>
            </a:r>
          </a:p>
          <a:p>
            <a:pPr algn="ctr" eaLnBrk="1" hangingPunct="1"/>
            <a:r>
              <a:rPr lang="en-AU" sz="1200" b="1" kern="0" dirty="0">
                <a:latin typeface="Arial" charset="0"/>
              </a:rPr>
              <a:t>(n=89)</a:t>
            </a:r>
          </a:p>
        </p:txBody>
      </p:sp>
      <p:grpSp>
        <p:nvGrpSpPr>
          <p:cNvPr id="36" name="Group 35"/>
          <p:cNvGrpSpPr/>
          <p:nvPr/>
        </p:nvGrpSpPr>
        <p:grpSpPr>
          <a:xfrm>
            <a:off x="8782474" y="80431"/>
            <a:ext cx="922330" cy="1021935"/>
            <a:chOff x="7239886" y="61842"/>
            <a:chExt cx="922330" cy="1021935"/>
          </a:xfrm>
        </p:grpSpPr>
        <p:grpSp>
          <p:nvGrpSpPr>
            <p:cNvPr id="37" name="Group 36"/>
            <p:cNvGrpSpPr/>
            <p:nvPr/>
          </p:nvGrpSpPr>
          <p:grpSpPr>
            <a:xfrm rot="10800000" flipH="1">
              <a:off x="7239886" y="61842"/>
              <a:ext cx="922330" cy="917480"/>
              <a:chOff x="1378316" y="2325007"/>
              <a:chExt cx="3554375" cy="3535680"/>
            </a:xfrm>
          </p:grpSpPr>
          <p:sp>
            <p:nvSpPr>
              <p:cNvPr id="45" name="Freeform 44"/>
              <p:cNvSpPr/>
              <p:nvPr/>
            </p:nvSpPr>
            <p:spPr>
              <a:xfrm>
                <a:off x="1518931" y="2325007"/>
                <a:ext cx="3413760" cy="3413760"/>
              </a:xfrm>
              <a:custGeom>
                <a:avLst/>
                <a:gdLst>
                  <a:gd name="connsiteX0" fmla="*/ 1706880 w 3413760"/>
                  <a:gd name="connsiteY0" fmla="*/ 0 h 3413760"/>
                  <a:gd name="connsiteX1" fmla="*/ 3185081 w 3413760"/>
                  <a:gd name="connsiteY1" fmla="*/ 853440 h 3413760"/>
                  <a:gd name="connsiteX2" fmla="*/ 3185081 w 3413760"/>
                  <a:gd name="connsiteY2" fmla="*/ 2560320 h 3413760"/>
                  <a:gd name="connsiteX3" fmla="*/ 1706880 w 3413760"/>
                  <a:gd name="connsiteY3" fmla="*/ 1706880 h 3413760"/>
                  <a:gd name="connsiteX4" fmla="*/ 1706880 w 3413760"/>
                  <a:gd name="connsiteY4" fmla="*/ 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1706880" y="0"/>
                    </a:moveTo>
                    <a:cubicBezTo>
                      <a:pt x="2316689" y="0"/>
                      <a:pt x="2880177" y="325329"/>
                      <a:pt x="3185081" y="853440"/>
                    </a:cubicBezTo>
                    <a:cubicBezTo>
                      <a:pt x="3489986" y="1381551"/>
                      <a:pt x="3489986" y="2032209"/>
                      <a:pt x="3185081" y="2560320"/>
                    </a:cubicBezTo>
                    <a:lnTo>
                      <a:pt x="1706880" y="1706880"/>
                    </a:lnTo>
                    <a:lnTo>
                      <a:pt x="1706880" y="0"/>
                    </a:lnTo>
                    <a:close/>
                  </a:path>
                </a:pathLst>
              </a:custGeom>
              <a:solidFill>
                <a:srgbClr val="660032"/>
              </a:soli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p:spPr>
            <p:txBody>
              <a:bodyPr spcFirstLastPara="0" vert="horz" wrap="square" lIns="1819453" tIns="743712" rIns="415747" bIns="169468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sp>
            <p:nvSpPr>
              <p:cNvPr id="46" name="Freeform 45"/>
              <p:cNvSpPr/>
              <p:nvPr/>
            </p:nvSpPr>
            <p:spPr>
              <a:xfrm>
                <a:off x="1448624" y="2446927"/>
                <a:ext cx="3413760" cy="3413760"/>
              </a:xfrm>
              <a:custGeom>
                <a:avLst/>
                <a:gdLst>
                  <a:gd name="connsiteX0" fmla="*/ 3185081 w 3413760"/>
                  <a:gd name="connsiteY0" fmla="*/ 2560320 h 3413760"/>
                  <a:gd name="connsiteX1" fmla="*/ 1706880 w 3413760"/>
                  <a:gd name="connsiteY1" fmla="*/ 3413760 h 3413760"/>
                  <a:gd name="connsiteX2" fmla="*/ 228679 w 3413760"/>
                  <a:gd name="connsiteY2" fmla="*/ 2560320 h 3413760"/>
                  <a:gd name="connsiteX3" fmla="*/ 1706880 w 3413760"/>
                  <a:gd name="connsiteY3" fmla="*/ 1706880 h 3413760"/>
                  <a:gd name="connsiteX4" fmla="*/ 3185081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3185081" y="2560320"/>
                    </a:moveTo>
                    <a:cubicBezTo>
                      <a:pt x="2880176" y="3088431"/>
                      <a:pt x="2316689" y="3413760"/>
                      <a:pt x="1706880" y="3413760"/>
                    </a:cubicBezTo>
                    <a:cubicBezTo>
                      <a:pt x="1097071" y="3413760"/>
                      <a:pt x="533583" y="3088431"/>
                      <a:pt x="228679" y="2560320"/>
                    </a:cubicBezTo>
                    <a:lnTo>
                      <a:pt x="1706880" y="1706880"/>
                    </a:lnTo>
                    <a:lnTo>
                      <a:pt x="3185081" y="2560320"/>
                    </a:lnTo>
                    <a:close/>
                  </a:path>
                </a:pathLst>
              </a:custGeom>
              <a:solidFill>
                <a:srgbClr val="969696">
                  <a:lumMod val="20000"/>
                  <a:lumOff val="80000"/>
                </a:srgbClr>
              </a:solidFill>
              <a:ln w="25400" cap="flat" cmpd="sng" algn="ctr">
                <a:solidFill>
                  <a:srgbClr val="FFFFFF">
                    <a:hueOff val="0"/>
                    <a:satOff val="0"/>
                    <a:lumOff val="0"/>
                    <a:alphaOff val="0"/>
                  </a:srgbClr>
                </a:solidFill>
                <a:prstDash val="solid"/>
              </a:ln>
              <a:effectLst/>
            </p:spPr>
            <p:txBody>
              <a:bodyPr spcFirstLastPara="0" vert="horz" wrap="square" lIns="833120" tIns="2235201" rIns="792481" bIns="32511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sp>
            <p:nvSpPr>
              <p:cNvPr id="47" name="Freeform 46"/>
              <p:cNvSpPr/>
              <p:nvPr/>
            </p:nvSpPr>
            <p:spPr>
              <a:xfrm>
                <a:off x="1378316" y="2325007"/>
                <a:ext cx="3413760" cy="3413760"/>
              </a:xfrm>
              <a:custGeom>
                <a:avLst/>
                <a:gdLst>
                  <a:gd name="connsiteX0" fmla="*/ 228679 w 3413760"/>
                  <a:gd name="connsiteY0" fmla="*/ 2560320 h 3413760"/>
                  <a:gd name="connsiteX1" fmla="*/ 228679 w 3413760"/>
                  <a:gd name="connsiteY1" fmla="*/ 853440 h 3413760"/>
                  <a:gd name="connsiteX2" fmla="*/ 1706880 w 3413760"/>
                  <a:gd name="connsiteY2" fmla="*/ 0 h 3413760"/>
                  <a:gd name="connsiteX3" fmla="*/ 1706880 w 3413760"/>
                  <a:gd name="connsiteY3" fmla="*/ 1706880 h 3413760"/>
                  <a:gd name="connsiteX4" fmla="*/ 228679 w 3413760"/>
                  <a:gd name="connsiteY4" fmla="*/ 2560320 h 34137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13760" h="3413760">
                    <a:moveTo>
                      <a:pt x="228679" y="2560320"/>
                    </a:moveTo>
                    <a:cubicBezTo>
                      <a:pt x="-76226" y="2032209"/>
                      <a:pt x="-76226" y="1381551"/>
                      <a:pt x="228679" y="853440"/>
                    </a:cubicBezTo>
                    <a:cubicBezTo>
                      <a:pt x="533584" y="325329"/>
                      <a:pt x="1097071" y="0"/>
                      <a:pt x="1706880" y="0"/>
                    </a:cubicBezTo>
                    <a:lnTo>
                      <a:pt x="1706880" y="1706880"/>
                    </a:lnTo>
                    <a:lnTo>
                      <a:pt x="228679" y="2560320"/>
                    </a:lnTo>
                    <a:close/>
                  </a:path>
                </a:pathLst>
              </a:custGeom>
              <a:solidFill>
                <a:srgbClr val="F0DCE6"/>
              </a:solidFill>
              <a:ln w="25400" cap="flat" cmpd="sng" algn="ctr">
                <a:solidFill>
                  <a:srgbClr val="FFFFFF">
                    <a:hueOff val="0"/>
                    <a:satOff val="0"/>
                    <a:lumOff val="0"/>
                    <a:alphaOff val="0"/>
                  </a:srgbClr>
                </a:solidFill>
                <a:prstDash val="solid"/>
              </a:ln>
              <a:effectLst/>
            </p:spPr>
            <p:txBody>
              <a:bodyPr spcFirstLastPara="0" vert="horz" wrap="square" lIns="415748" tIns="743712" rIns="1819452" bIns="1694689" numCol="1" spcCol="1270" anchor="ctr" anchorCtr="0">
                <a:noAutofit/>
              </a:bodyPr>
              <a:lstStyle/>
              <a:p>
                <a:pPr algn="ctr" defTabSz="711200">
                  <a:lnSpc>
                    <a:spcPct val="90000"/>
                  </a:lnSpc>
                  <a:spcBef>
                    <a:spcPct val="0"/>
                  </a:spcBef>
                  <a:spcAft>
                    <a:spcPct val="35000"/>
                  </a:spcAft>
                  <a:defRPr/>
                </a:pPr>
                <a:endParaRPr lang="en-AU" sz="700" kern="0" dirty="0">
                  <a:solidFill>
                    <a:srgbClr val="FFFFFF"/>
                  </a:solidFill>
                </a:endParaRPr>
              </a:p>
            </p:txBody>
          </p:sp>
        </p:grpSp>
        <p:sp>
          <p:nvSpPr>
            <p:cNvPr id="38" name="Rectangle 37"/>
            <p:cNvSpPr/>
            <p:nvPr/>
          </p:nvSpPr>
          <p:spPr>
            <a:xfrm>
              <a:off x="7380068" y="183107"/>
              <a:ext cx="657583" cy="189283"/>
            </a:xfrm>
            <a:prstGeom prst="rect">
              <a:avLst/>
            </a:prstGeom>
          </p:spPr>
          <p:txBody>
            <a:bodyPr wrap="square">
              <a:spAutoFit/>
            </a:bodyPr>
            <a:lstStyle/>
            <a:p>
              <a:pPr algn="ctr" defTabSz="711200">
                <a:lnSpc>
                  <a:spcPct val="90000"/>
                </a:lnSpc>
                <a:spcBef>
                  <a:spcPct val="0"/>
                </a:spcBef>
                <a:spcAft>
                  <a:spcPct val="35000"/>
                </a:spcAft>
                <a:defRPr/>
              </a:pPr>
              <a:r>
                <a:rPr lang="en-AU" sz="700" b="1" kern="0" dirty="0">
                  <a:solidFill>
                    <a:srgbClr val="FFFFFF"/>
                  </a:solidFill>
                </a:rPr>
                <a:t>Easy</a:t>
              </a:r>
            </a:p>
          </p:txBody>
        </p:sp>
        <p:sp>
          <p:nvSpPr>
            <p:cNvPr id="39" name="Rectangle 38"/>
            <p:cNvSpPr/>
            <p:nvPr/>
          </p:nvSpPr>
          <p:spPr>
            <a:xfrm rot="3600000">
              <a:off x="7092200" y="532394"/>
              <a:ext cx="768876" cy="286232"/>
            </a:xfrm>
            <a:prstGeom prst="rect">
              <a:avLst/>
            </a:prstGeom>
          </p:spPr>
          <p:txBody>
            <a:bodyPr wrap="square">
              <a:spAutoFit/>
            </a:bodyPr>
            <a:lstStyle/>
            <a:p>
              <a:pPr algn="ctr" defTabSz="711200">
                <a:lnSpc>
                  <a:spcPct val="90000"/>
                </a:lnSpc>
                <a:spcBef>
                  <a:spcPct val="0"/>
                </a:spcBef>
                <a:spcAft>
                  <a:spcPct val="35000"/>
                </a:spcAft>
                <a:defRPr/>
              </a:pPr>
              <a:r>
                <a:rPr lang="en-AU" sz="700" b="1" kern="0" dirty="0">
                  <a:solidFill>
                    <a:srgbClr val="FFFFFF"/>
                  </a:solidFill>
                </a:rPr>
                <a:t>Socially Acceptable</a:t>
              </a:r>
            </a:p>
          </p:txBody>
        </p:sp>
        <p:sp>
          <p:nvSpPr>
            <p:cNvPr id="40" name="Rectangle 39"/>
            <p:cNvSpPr/>
            <p:nvPr/>
          </p:nvSpPr>
          <p:spPr>
            <a:xfrm rot="18247580">
              <a:off x="7502574" y="508270"/>
              <a:ext cx="843236" cy="307777"/>
            </a:xfrm>
            <a:prstGeom prst="rect">
              <a:avLst/>
            </a:prstGeom>
          </p:spPr>
          <p:txBody>
            <a:bodyPr wrap="square">
              <a:spAutoFit/>
            </a:bodyPr>
            <a:lstStyle/>
            <a:p>
              <a:pPr algn="ctr" defTabSz="711200">
                <a:spcBef>
                  <a:spcPct val="0"/>
                </a:spcBef>
                <a:defRPr/>
              </a:pPr>
              <a:r>
                <a:rPr lang="en-AU" sz="700" b="1" kern="0" dirty="0">
                  <a:solidFill>
                    <a:srgbClr val="FFFFFF"/>
                  </a:solidFill>
                </a:rPr>
                <a:t>Misjudged</a:t>
              </a:r>
            </a:p>
            <a:p>
              <a:pPr algn="ctr" defTabSz="711200">
                <a:spcBef>
                  <a:spcPct val="0"/>
                </a:spcBef>
                <a:defRPr/>
              </a:pPr>
              <a:r>
                <a:rPr lang="en-AU" sz="700" b="1" kern="0" dirty="0">
                  <a:solidFill>
                    <a:srgbClr val="FFFFFF"/>
                  </a:solidFill>
                </a:rPr>
                <a:t>Risk</a:t>
              </a:r>
              <a:endParaRPr lang="en-AU" sz="700" kern="0" dirty="0">
                <a:solidFill>
                  <a:srgbClr val="FFFFFF"/>
                </a:solidFill>
              </a:endParaRPr>
            </a:p>
          </p:txBody>
        </p:sp>
      </p:grpSp>
    </p:spTree>
    <p:extLst>
      <p:ext uri="{BB962C8B-B14F-4D97-AF65-F5344CB8AC3E}">
        <p14:creationId xmlns:p14="http://schemas.microsoft.com/office/powerpoint/2010/main" val="128776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Likely response to regulation?</a:t>
            </a:r>
          </a:p>
        </p:txBody>
      </p:sp>
      <p:sp>
        <p:nvSpPr>
          <p:cNvPr id="3" name="Content Placeholder 2"/>
          <p:cNvSpPr>
            <a:spLocks noGrp="1"/>
          </p:cNvSpPr>
          <p:nvPr>
            <p:ph idx="1"/>
          </p:nvPr>
        </p:nvSpPr>
        <p:spPr>
          <a:xfrm>
            <a:off x="1847850" y="1341438"/>
            <a:ext cx="8578850" cy="359370"/>
          </a:xfrm>
        </p:spPr>
        <p:txBody>
          <a:bodyPr/>
          <a:lstStyle/>
          <a:p>
            <a:pPr marL="0" indent="0">
              <a:buNone/>
            </a:pPr>
            <a:r>
              <a:rPr lang="en-US" dirty="0"/>
              <a:t>Indication is for resigned acceptance rather than anger or defiance:</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graphicFrame>
        <p:nvGraphicFramePr>
          <p:cNvPr id="4" name="Chart 3"/>
          <p:cNvGraphicFramePr/>
          <p:nvPr>
            <p:extLst/>
          </p:nvPr>
        </p:nvGraphicFramePr>
        <p:xfrm>
          <a:off x="3367308" y="1828795"/>
          <a:ext cx="7383236" cy="1371600"/>
        </p:xfrm>
        <a:graphic>
          <a:graphicData uri="http://schemas.openxmlformats.org/drawingml/2006/chart">
            <c:chart xmlns:c="http://schemas.openxmlformats.org/drawingml/2006/chart" xmlns:r="http://schemas.openxmlformats.org/officeDocument/2006/relationships" r:id="rId3"/>
          </a:graphicData>
        </a:graphic>
      </p:graphicFrame>
      <p:sp>
        <p:nvSpPr>
          <p:cNvPr id="6" name="Rectangle 5"/>
          <p:cNvSpPr/>
          <p:nvPr/>
        </p:nvSpPr>
        <p:spPr>
          <a:xfrm>
            <a:off x="1806575" y="2054930"/>
            <a:ext cx="1818369" cy="1384995"/>
          </a:xfrm>
          <a:prstGeom prst="rect">
            <a:avLst/>
          </a:prstGeom>
        </p:spPr>
        <p:txBody>
          <a:bodyPr wrap="square">
            <a:spAutoFit/>
          </a:bodyPr>
          <a:lstStyle/>
          <a:p>
            <a:r>
              <a:rPr lang="en-US" sz="1400" b="1" dirty="0">
                <a:solidFill>
                  <a:srgbClr val="000000"/>
                </a:solidFill>
                <a:latin typeface="Arial"/>
              </a:rPr>
              <a:t>*Authorities should be allowed to take action against  individuals who access pirated content</a:t>
            </a:r>
          </a:p>
        </p:txBody>
      </p:sp>
      <p:graphicFrame>
        <p:nvGraphicFramePr>
          <p:cNvPr id="7" name="Table 6"/>
          <p:cNvGraphicFramePr>
            <a:graphicFrameLocks noGrp="1"/>
          </p:cNvGraphicFramePr>
          <p:nvPr>
            <p:extLst/>
          </p:nvPr>
        </p:nvGraphicFramePr>
        <p:xfrm>
          <a:off x="2823024" y="3144163"/>
          <a:ext cx="7847700" cy="504825"/>
        </p:xfrm>
        <a:graphic>
          <a:graphicData uri="http://schemas.openxmlformats.org/drawingml/2006/table">
            <a:tbl>
              <a:tblPr>
                <a:tableStyleId>{2D5ABB26-0587-4C30-8999-92F81FD0307C}</a:tableStyleId>
              </a:tblPr>
              <a:tblGrid>
                <a:gridCol w="653975">
                  <a:extLst>
                    <a:ext uri="{9D8B030D-6E8A-4147-A177-3AD203B41FA5}">
                      <a16:colId xmlns:a16="http://schemas.microsoft.com/office/drawing/2014/main" val="20000"/>
                    </a:ext>
                  </a:extLst>
                </a:gridCol>
                <a:gridCol w="653975">
                  <a:extLst>
                    <a:ext uri="{9D8B030D-6E8A-4147-A177-3AD203B41FA5}">
                      <a16:colId xmlns:a16="http://schemas.microsoft.com/office/drawing/2014/main" val="20001"/>
                    </a:ext>
                  </a:extLst>
                </a:gridCol>
                <a:gridCol w="653975">
                  <a:extLst>
                    <a:ext uri="{9D8B030D-6E8A-4147-A177-3AD203B41FA5}">
                      <a16:colId xmlns:a16="http://schemas.microsoft.com/office/drawing/2014/main" val="20002"/>
                    </a:ext>
                  </a:extLst>
                </a:gridCol>
                <a:gridCol w="653975">
                  <a:extLst>
                    <a:ext uri="{9D8B030D-6E8A-4147-A177-3AD203B41FA5}">
                      <a16:colId xmlns:a16="http://schemas.microsoft.com/office/drawing/2014/main" val="20003"/>
                    </a:ext>
                  </a:extLst>
                </a:gridCol>
                <a:gridCol w="653975">
                  <a:extLst>
                    <a:ext uri="{9D8B030D-6E8A-4147-A177-3AD203B41FA5}">
                      <a16:colId xmlns:a16="http://schemas.microsoft.com/office/drawing/2014/main" val="20004"/>
                    </a:ext>
                  </a:extLst>
                </a:gridCol>
                <a:gridCol w="653975">
                  <a:extLst>
                    <a:ext uri="{9D8B030D-6E8A-4147-A177-3AD203B41FA5}">
                      <a16:colId xmlns:a16="http://schemas.microsoft.com/office/drawing/2014/main" val="20005"/>
                    </a:ext>
                  </a:extLst>
                </a:gridCol>
                <a:gridCol w="653975">
                  <a:extLst>
                    <a:ext uri="{9D8B030D-6E8A-4147-A177-3AD203B41FA5}">
                      <a16:colId xmlns:a16="http://schemas.microsoft.com/office/drawing/2014/main" val="20006"/>
                    </a:ext>
                  </a:extLst>
                </a:gridCol>
                <a:gridCol w="653975">
                  <a:extLst>
                    <a:ext uri="{9D8B030D-6E8A-4147-A177-3AD203B41FA5}">
                      <a16:colId xmlns:a16="http://schemas.microsoft.com/office/drawing/2014/main" val="20007"/>
                    </a:ext>
                  </a:extLst>
                </a:gridCol>
                <a:gridCol w="653975">
                  <a:extLst>
                    <a:ext uri="{9D8B030D-6E8A-4147-A177-3AD203B41FA5}">
                      <a16:colId xmlns:a16="http://schemas.microsoft.com/office/drawing/2014/main" val="20008"/>
                    </a:ext>
                  </a:extLst>
                </a:gridCol>
                <a:gridCol w="653975">
                  <a:extLst>
                    <a:ext uri="{9D8B030D-6E8A-4147-A177-3AD203B41FA5}">
                      <a16:colId xmlns:a16="http://schemas.microsoft.com/office/drawing/2014/main" val="20009"/>
                    </a:ext>
                  </a:extLst>
                </a:gridCol>
                <a:gridCol w="653975">
                  <a:extLst>
                    <a:ext uri="{9D8B030D-6E8A-4147-A177-3AD203B41FA5}">
                      <a16:colId xmlns:a16="http://schemas.microsoft.com/office/drawing/2014/main" val="20010"/>
                    </a:ext>
                  </a:extLst>
                </a:gridCol>
                <a:gridCol w="653975">
                  <a:extLst>
                    <a:ext uri="{9D8B030D-6E8A-4147-A177-3AD203B41FA5}">
                      <a16:colId xmlns:a16="http://schemas.microsoft.com/office/drawing/2014/main" val="20011"/>
                    </a:ext>
                  </a:extLst>
                </a:gridCol>
              </a:tblGrid>
              <a:tr h="190500">
                <a:tc>
                  <a:txBody>
                    <a:bodyPr/>
                    <a:lstStyle/>
                    <a:p>
                      <a:pPr algn="ctr" fontAlgn="ct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Total</a:t>
                      </a: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18-24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25-34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35-49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50-64 y.o</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Male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Female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With ISD</a:t>
                      </a: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dirty="0">
                          <a:effectLst/>
                        </a:rPr>
                        <a:t>Without ISD</a:t>
                      </a:r>
                      <a:endParaRPr lang="en-US" sz="1000" b="0" i="0" u="none" strike="noStrike" dirty="0">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Active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tc>
                  <a:txBody>
                    <a:bodyPr/>
                    <a:lstStyle/>
                    <a:p>
                      <a:pPr algn="ctr" fontAlgn="ctr"/>
                      <a:r>
                        <a:rPr lang="en-US" sz="1000" u="none" strike="noStrike">
                          <a:effectLst/>
                        </a:rPr>
                        <a:t>Inactive</a:t>
                      </a:r>
                      <a:endParaRPr lang="en-US" sz="1000" b="0" i="0" u="none" strike="noStrike">
                        <a:solidFill>
                          <a:srgbClr val="000000"/>
                        </a:solidFill>
                        <a:effectLst/>
                        <a:latin typeface="Arial"/>
                      </a:endParaRPr>
                    </a:p>
                  </a:txBody>
                  <a:tcPr marL="9525" marR="9525" marT="9525" marB="0" anchor="ct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90500">
                <a:tc>
                  <a:txBody>
                    <a:bodyPr/>
                    <a:lstStyle/>
                    <a:p>
                      <a:pPr algn="ctr" fontAlgn="ctr"/>
                      <a:r>
                        <a:rPr lang="en-US" sz="1000" b="0" i="0" u="none" strike="noStrike" dirty="0">
                          <a:solidFill>
                            <a:srgbClr val="000000"/>
                          </a:solidFill>
                          <a:effectLst/>
                          <a:latin typeface="Arial"/>
                        </a:rPr>
                        <a:t>n=</a:t>
                      </a: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1000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130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210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360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300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490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510</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138</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862</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393</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tc>
                  <a:txBody>
                    <a:bodyPr/>
                    <a:lstStyle/>
                    <a:p>
                      <a:pPr algn="ctr" fontAlgn="ctr"/>
                      <a:r>
                        <a:rPr lang="en-US" sz="1000" u="none" strike="noStrike" dirty="0">
                          <a:effectLst/>
                        </a:rPr>
                        <a:t>607</a:t>
                      </a:r>
                      <a:endParaRPr lang="en-US" sz="1000" b="0" i="0" u="none" strike="noStrike" dirty="0">
                        <a:solidFill>
                          <a:srgbClr val="000000"/>
                        </a:solidFill>
                        <a:effectLst/>
                        <a:latin typeface="Arial"/>
                      </a:endParaRPr>
                    </a:p>
                  </a:txBody>
                  <a:tcPr marL="9525" marR="9525" marT="9525" marB="0"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cxnSp>
        <p:nvCxnSpPr>
          <p:cNvPr id="8" name="Straight Connector 7"/>
          <p:cNvCxnSpPr/>
          <p:nvPr/>
        </p:nvCxnSpPr>
        <p:spPr>
          <a:xfrm flipH="1" flipV="1">
            <a:off x="6763631" y="2019128"/>
            <a:ext cx="0" cy="1629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8048123" y="2019128"/>
            <a:ext cx="0" cy="1629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flipV="1">
            <a:off x="9347129" y="2019128"/>
            <a:ext cx="0" cy="1629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flipV="1">
            <a:off x="4129349" y="2019128"/>
            <a:ext cx="0" cy="162986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Rectangle 15"/>
          <p:cNvSpPr>
            <a:spLocks noChangeArrowheads="1"/>
          </p:cNvSpPr>
          <p:nvPr/>
        </p:nvSpPr>
        <p:spPr bwMode="auto">
          <a:xfrm>
            <a:off x="1699544" y="6400801"/>
            <a:ext cx="861193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800" dirty="0">
                <a:solidFill>
                  <a:srgbClr val="000000"/>
                </a:solidFill>
                <a:latin typeface="Arial"/>
              </a:rPr>
              <a:t>N14. Authorities should be allowed to take action against  individuals who access pirated content</a:t>
            </a:r>
          </a:p>
          <a:p>
            <a:r>
              <a:rPr lang="en-AU" sz="800" dirty="0">
                <a:solidFill>
                  <a:srgbClr val="000000"/>
                </a:solidFill>
                <a:latin typeface="Arial"/>
              </a:rPr>
              <a:t>Base: Main sample (n=1000)</a:t>
            </a:r>
          </a:p>
          <a:p>
            <a:r>
              <a:rPr lang="en-US" sz="800" dirty="0">
                <a:solidFill>
                  <a:srgbClr val="000000"/>
                </a:solidFill>
                <a:latin typeface="Arial"/>
              </a:rPr>
              <a:t>*Excludes Neutral</a:t>
            </a:r>
          </a:p>
        </p:txBody>
      </p:sp>
      <p:sp>
        <p:nvSpPr>
          <p:cNvPr id="13" name="Oval 12"/>
          <p:cNvSpPr/>
          <p:nvPr/>
        </p:nvSpPr>
        <p:spPr>
          <a:xfrm>
            <a:off x="4216434" y="2179780"/>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4" name="Oval 13"/>
          <p:cNvSpPr/>
          <p:nvPr/>
        </p:nvSpPr>
        <p:spPr>
          <a:xfrm>
            <a:off x="5530152" y="2869535"/>
            <a:ext cx="457200" cy="3657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5" name="Oval 14"/>
          <p:cNvSpPr/>
          <p:nvPr/>
        </p:nvSpPr>
        <p:spPr>
          <a:xfrm>
            <a:off x="6201455" y="2019128"/>
            <a:ext cx="457200" cy="3657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6" name="Oval 15"/>
          <p:cNvSpPr/>
          <p:nvPr/>
        </p:nvSpPr>
        <p:spPr>
          <a:xfrm>
            <a:off x="6187509" y="2798721"/>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7" name="Oval 16"/>
          <p:cNvSpPr/>
          <p:nvPr/>
        </p:nvSpPr>
        <p:spPr>
          <a:xfrm>
            <a:off x="8105046" y="2145975"/>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8" name="Oval 17"/>
          <p:cNvSpPr/>
          <p:nvPr/>
        </p:nvSpPr>
        <p:spPr>
          <a:xfrm>
            <a:off x="9391375" y="2117898"/>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19" name="Oval 18"/>
          <p:cNvSpPr/>
          <p:nvPr/>
        </p:nvSpPr>
        <p:spPr>
          <a:xfrm>
            <a:off x="9403670" y="2888552"/>
            <a:ext cx="457200" cy="36576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sp>
        <p:nvSpPr>
          <p:cNvPr id="20" name="Oval 19"/>
          <p:cNvSpPr/>
          <p:nvPr/>
        </p:nvSpPr>
        <p:spPr>
          <a:xfrm>
            <a:off x="10050913" y="2771165"/>
            <a:ext cx="457200" cy="36576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latin typeface="Arial"/>
            </a:endParaRPr>
          </a:p>
        </p:txBody>
      </p:sp>
      <p:grpSp>
        <p:nvGrpSpPr>
          <p:cNvPr id="21" name="Group 20"/>
          <p:cNvGrpSpPr/>
          <p:nvPr/>
        </p:nvGrpSpPr>
        <p:grpSpPr>
          <a:xfrm>
            <a:off x="7510542" y="6505396"/>
            <a:ext cx="2494482" cy="249237"/>
            <a:chOff x="5417618" y="6596630"/>
            <a:chExt cx="2494482" cy="249237"/>
          </a:xfrm>
        </p:grpSpPr>
        <p:sp>
          <p:nvSpPr>
            <p:cNvPr id="22" name="Oval 21"/>
            <p:cNvSpPr/>
            <p:nvPr/>
          </p:nvSpPr>
          <p:spPr>
            <a:xfrm>
              <a:off x="5417618" y="6629808"/>
              <a:ext cx="274320" cy="18288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 Box 4"/>
            <p:cNvSpPr txBox="1">
              <a:spLocks noChangeArrowheads="1"/>
            </p:cNvSpPr>
            <p:nvPr/>
          </p:nvSpPr>
          <p:spPr bwMode="auto">
            <a:xfrm>
              <a:off x="5646218" y="6596630"/>
              <a:ext cx="9965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Significant Lower</a:t>
              </a:r>
              <a:endParaRPr lang="en-US" sz="800" dirty="0">
                <a:solidFill>
                  <a:srgbClr val="CC0066"/>
                </a:solidFill>
              </a:endParaRPr>
            </a:p>
          </p:txBody>
        </p:sp>
        <p:sp>
          <p:nvSpPr>
            <p:cNvPr id="24" name="Oval 23"/>
            <p:cNvSpPr/>
            <p:nvPr/>
          </p:nvSpPr>
          <p:spPr>
            <a:xfrm>
              <a:off x="6687000" y="6629808"/>
              <a:ext cx="274320" cy="18288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4"/>
            <p:cNvSpPr txBox="1">
              <a:spLocks noChangeArrowheads="1"/>
            </p:cNvSpPr>
            <p:nvPr/>
          </p:nvSpPr>
          <p:spPr bwMode="auto">
            <a:xfrm>
              <a:off x="6915600" y="6596630"/>
              <a:ext cx="99650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eaLnBrk="1" fontAlgn="base" hangingPunct="1">
                <a:spcBef>
                  <a:spcPct val="0"/>
                </a:spcBef>
                <a:spcAft>
                  <a:spcPct val="0"/>
                </a:spcAft>
              </a:pPr>
              <a:r>
                <a:rPr lang="en-US" sz="800" dirty="0">
                  <a:solidFill>
                    <a:srgbClr val="000000"/>
                  </a:solidFill>
                </a:rPr>
                <a:t>Significant Higher</a:t>
              </a:r>
              <a:endParaRPr lang="en-US" sz="800" dirty="0">
                <a:solidFill>
                  <a:srgbClr val="CC0066"/>
                </a:solidFill>
              </a:endParaRPr>
            </a:p>
          </p:txBody>
        </p:sp>
      </p:grpSp>
      <p:sp>
        <p:nvSpPr>
          <p:cNvPr id="27" name="Rectangular Callout 26"/>
          <p:cNvSpPr/>
          <p:nvPr/>
        </p:nvSpPr>
        <p:spPr>
          <a:xfrm>
            <a:off x="3934533" y="4333258"/>
            <a:ext cx="2136536" cy="1588571"/>
          </a:xfrm>
          <a:prstGeom prst="wedgeRectCallout">
            <a:avLst>
              <a:gd name="adj1" fmla="val -20954"/>
              <a:gd name="adj2" fmla="val 64408"/>
            </a:avLst>
          </a:prstGeom>
          <a:ln/>
        </p:spPr>
        <p:style>
          <a:lnRef idx="1">
            <a:schemeClr val="accent4"/>
          </a:lnRef>
          <a:fillRef idx="3">
            <a:schemeClr val="accent4"/>
          </a:fillRef>
          <a:effectRef idx="2">
            <a:schemeClr val="accent4"/>
          </a:effectRef>
          <a:fontRef idx="minor">
            <a:schemeClr val="lt1"/>
          </a:fontRef>
        </p:style>
        <p:txBody>
          <a:bodyPr lIns="108000" tIns="108000" rIns="108000" bIns="108000" rtlCol="0" anchor="t" anchorCtr="0"/>
          <a:lstStyle/>
          <a:p>
            <a:pPr fontAlgn="base">
              <a:lnSpc>
                <a:spcPts val="1400"/>
              </a:lnSpc>
              <a:spcBef>
                <a:spcPct val="0"/>
              </a:spcBef>
              <a:spcAft>
                <a:spcPct val="0"/>
              </a:spcAft>
            </a:pPr>
            <a:r>
              <a:rPr lang="en-AU" sz="1400" kern="0" dirty="0">
                <a:solidFill>
                  <a:srgbClr val="FFFFFF"/>
                </a:solidFill>
              </a:rPr>
              <a:t>“It will be sad [if ISDs banned] because I want to watch what other countries are watching…. It will be sad if they restrict it” </a:t>
            </a:r>
            <a:r>
              <a:rPr lang="en-AU" sz="1050" kern="0" dirty="0">
                <a:solidFill>
                  <a:srgbClr val="FFFFFF"/>
                </a:solidFill>
              </a:rPr>
              <a:t>Older family. Female. Non-subscriber.</a:t>
            </a:r>
          </a:p>
        </p:txBody>
      </p:sp>
      <p:sp>
        <p:nvSpPr>
          <p:cNvPr id="28" name="Rectangular Callout 27"/>
          <p:cNvSpPr/>
          <p:nvPr/>
        </p:nvSpPr>
        <p:spPr>
          <a:xfrm>
            <a:off x="2067831" y="4333258"/>
            <a:ext cx="1709512" cy="1588571"/>
          </a:xfrm>
          <a:prstGeom prst="wedgeRectCallout">
            <a:avLst>
              <a:gd name="adj1" fmla="val -20840"/>
              <a:gd name="adj2" fmla="val 64360"/>
            </a:avLst>
          </a:prstGeom>
          <a:ln/>
        </p:spPr>
        <p:style>
          <a:lnRef idx="1">
            <a:schemeClr val="accent2"/>
          </a:lnRef>
          <a:fillRef idx="3">
            <a:schemeClr val="accent2"/>
          </a:fillRef>
          <a:effectRef idx="2">
            <a:schemeClr val="accent2"/>
          </a:effectRef>
          <a:fontRef idx="minor">
            <a:schemeClr val="lt1"/>
          </a:fontRef>
        </p:style>
        <p:txBody>
          <a:bodyPr lIns="108000" tIns="108000" rIns="108000" bIns="108000" rtlCol="0" anchor="t" anchorCtr="0"/>
          <a:lstStyle/>
          <a:p>
            <a:pPr fontAlgn="base">
              <a:lnSpc>
                <a:spcPts val="1400"/>
              </a:lnSpc>
              <a:spcBef>
                <a:spcPct val="0"/>
              </a:spcBef>
              <a:spcAft>
                <a:spcPct val="0"/>
              </a:spcAft>
            </a:pPr>
            <a:r>
              <a:rPr lang="en-AU" sz="1400" kern="0" dirty="0">
                <a:solidFill>
                  <a:srgbClr val="FFFFFF"/>
                </a:solidFill>
              </a:rPr>
              <a:t>“ If the government bans the website then I won’t be going on it. It is OK” </a:t>
            </a:r>
          </a:p>
          <a:p>
            <a:pPr fontAlgn="base">
              <a:lnSpc>
                <a:spcPts val="1400"/>
              </a:lnSpc>
              <a:spcBef>
                <a:spcPct val="0"/>
              </a:spcBef>
              <a:spcAft>
                <a:spcPct val="0"/>
              </a:spcAft>
            </a:pPr>
            <a:r>
              <a:rPr lang="en-AU" sz="1050" kern="0" dirty="0">
                <a:solidFill>
                  <a:srgbClr val="FFFFFF"/>
                </a:solidFill>
              </a:rPr>
              <a:t>Younger family. Male, Non-subscriber</a:t>
            </a:r>
          </a:p>
        </p:txBody>
      </p:sp>
      <p:sp>
        <p:nvSpPr>
          <p:cNvPr id="29" name="Rectangular Callout 28"/>
          <p:cNvSpPr/>
          <p:nvPr/>
        </p:nvSpPr>
        <p:spPr>
          <a:xfrm>
            <a:off x="6228259" y="4333258"/>
            <a:ext cx="2597686" cy="1588571"/>
          </a:xfrm>
          <a:prstGeom prst="wedgeRectCallout">
            <a:avLst>
              <a:gd name="adj1" fmla="val -20954"/>
              <a:gd name="adj2" fmla="val 64408"/>
            </a:avLst>
          </a:prstGeom>
          <a:ln/>
        </p:spPr>
        <p:style>
          <a:lnRef idx="1">
            <a:schemeClr val="accent3"/>
          </a:lnRef>
          <a:fillRef idx="3">
            <a:schemeClr val="accent3"/>
          </a:fillRef>
          <a:effectRef idx="2">
            <a:schemeClr val="accent3"/>
          </a:effectRef>
          <a:fontRef idx="minor">
            <a:schemeClr val="lt1"/>
          </a:fontRef>
        </p:style>
        <p:txBody>
          <a:bodyPr lIns="108000" tIns="108000" rIns="108000" bIns="108000" rtlCol="0" anchor="t" anchorCtr="0"/>
          <a:lstStyle/>
          <a:p>
            <a:pPr fontAlgn="base">
              <a:lnSpc>
                <a:spcPts val="1400"/>
              </a:lnSpc>
              <a:spcBef>
                <a:spcPct val="0"/>
              </a:spcBef>
              <a:spcAft>
                <a:spcPct val="0"/>
              </a:spcAft>
            </a:pPr>
            <a:r>
              <a:rPr lang="en-AU" sz="1400" kern="0" dirty="0">
                <a:solidFill>
                  <a:srgbClr val="FFFFFF"/>
                </a:solidFill>
              </a:rPr>
              <a:t> “Banning private boxes? I will feel sad. Maybe it is illegal. To me, to ban the private box is more justifiable than the banning of websites, they shouldn’t block us from using the benefits of the internet” </a:t>
            </a:r>
            <a:r>
              <a:rPr lang="en-AU" sz="1050" kern="0" dirty="0">
                <a:solidFill>
                  <a:srgbClr val="FFFFFF"/>
                </a:solidFill>
              </a:rPr>
              <a:t>Sink/Dink. Male Subscriber.</a:t>
            </a:r>
          </a:p>
        </p:txBody>
      </p:sp>
      <p:sp>
        <p:nvSpPr>
          <p:cNvPr id="30" name="Rectangular Callout 29"/>
          <p:cNvSpPr/>
          <p:nvPr/>
        </p:nvSpPr>
        <p:spPr>
          <a:xfrm>
            <a:off x="8983134" y="4333258"/>
            <a:ext cx="1328348" cy="1588571"/>
          </a:xfrm>
          <a:prstGeom prst="wedgeRectCallout">
            <a:avLst>
              <a:gd name="adj1" fmla="val -20954"/>
              <a:gd name="adj2" fmla="val 64408"/>
            </a:avLst>
          </a:prstGeom>
          <a:ln/>
        </p:spPr>
        <p:style>
          <a:lnRef idx="1">
            <a:schemeClr val="accent2"/>
          </a:lnRef>
          <a:fillRef idx="3">
            <a:schemeClr val="accent2"/>
          </a:fillRef>
          <a:effectRef idx="2">
            <a:schemeClr val="accent2"/>
          </a:effectRef>
          <a:fontRef idx="minor">
            <a:schemeClr val="lt1"/>
          </a:fontRef>
        </p:style>
        <p:txBody>
          <a:bodyPr lIns="108000" tIns="108000" rIns="108000" bIns="108000" rtlCol="0" anchor="t" anchorCtr="0"/>
          <a:lstStyle/>
          <a:p>
            <a:pPr fontAlgn="base">
              <a:lnSpc>
                <a:spcPts val="1400"/>
              </a:lnSpc>
              <a:spcBef>
                <a:spcPct val="0"/>
              </a:spcBef>
              <a:spcAft>
                <a:spcPct val="0"/>
              </a:spcAft>
            </a:pPr>
            <a:r>
              <a:rPr lang="en-AU" sz="1400" kern="0" dirty="0">
                <a:solidFill>
                  <a:srgbClr val="FFFFFF"/>
                </a:solidFill>
              </a:rPr>
              <a:t>“I will not take the risk to continue using it” </a:t>
            </a:r>
            <a:r>
              <a:rPr lang="en-AU" sz="1050" kern="0" dirty="0">
                <a:solidFill>
                  <a:srgbClr val="FFFFFF"/>
                </a:solidFill>
              </a:rPr>
              <a:t>Younger family. Male. Subscriber</a:t>
            </a:r>
            <a:r>
              <a:rPr lang="en-AU" sz="1400" kern="0" dirty="0">
                <a:solidFill>
                  <a:srgbClr val="FFFFFF"/>
                </a:solidFill>
              </a:rPr>
              <a:t>.</a:t>
            </a:r>
          </a:p>
        </p:txBody>
      </p:sp>
      <p:grpSp>
        <p:nvGrpSpPr>
          <p:cNvPr id="31" name="Group 30"/>
          <p:cNvGrpSpPr/>
          <p:nvPr/>
        </p:nvGrpSpPr>
        <p:grpSpPr>
          <a:xfrm>
            <a:off x="8211240" y="3758897"/>
            <a:ext cx="1996190" cy="249237"/>
            <a:chOff x="6687240" y="5373216"/>
            <a:chExt cx="1996190" cy="249237"/>
          </a:xfrm>
        </p:grpSpPr>
        <p:sp>
          <p:nvSpPr>
            <p:cNvPr id="32" name="Rectangle 31"/>
            <p:cNvSpPr/>
            <p:nvPr/>
          </p:nvSpPr>
          <p:spPr>
            <a:xfrm flipH="1">
              <a:off x="6687240" y="5463374"/>
              <a:ext cx="69192" cy="689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4"/>
            <p:cNvSpPr txBox="1">
              <a:spLocks noChangeArrowheads="1"/>
            </p:cNvSpPr>
            <p:nvPr/>
          </p:nvSpPr>
          <p:spPr bwMode="auto">
            <a:xfrm>
              <a:off x="6732240" y="5373216"/>
              <a:ext cx="609098"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marL="0" indent="0" eaLnBrk="1" fontAlgn="base" hangingPunct="1">
                <a:spcBef>
                  <a:spcPct val="0"/>
                </a:spcBef>
                <a:spcAft>
                  <a:spcPct val="0"/>
                </a:spcAft>
              </a:pPr>
              <a:r>
                <a:rPr lang="en-US" sz="1200" dirty="0">
                  <a:solidFill>
                    <a:srgbClr val="000000"/>
                  </a:solidFill>
                </a:rPr>
                <a:t>Agree</a:t>
              </a:r>
              <a:endParaRPr lang="en-US" sz="1200" dirty="0">
                <a:solidFill>
                  <a:srgbClr val="CC0066"/>
                </a:solidFill>
              </a:endParaRPr>
            </a:p>
          </p:txBody>
        </p:sp>
        <p:sp>
          <p:nvSpPr>
            <p:cNvPr id="34" name="Rectangle 33"/>
            <p:cNvSpPr/>
            <p:nvPr/>
          </p:nvSpPr>
          <p:spPr>
            <a:xfrm flipH="1">
              <a:off x="7407320" y="5463374"/>
              <a:ext cx="69192" cy="68921"/>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 Box 4"/>
            <p:cNvSpPr txBox="1">
              <a:spLocks noChangeArrowheads="1"/>
            </p:cNvSpPr>
            <p:nvPr/>
          </p:nvSpPr>
          <p:spPr bwMode="auto">
            <a:xfrm>
              <a:off x="7452320" y="5373216"/>
              <a:ext cx="1231110" cy="24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263525" indent="-263525" defTabSz="873125" eaLnBrk="0" hangingPunct="0">
                <a:defRPr sz="2400">
                  <a:solidFill>
                    <a:schemeClr val="tx1"/>
                  </a:solidFill>
                  <a:latin typeface="Arial" charset="0"/>
                  <a:ea typeface="ＭＳ Ｐゴシック" charset="0"/>
                  <a:cs typeface="ＭＳ Ｐゴシック" charset="0"/>
                </a:defRPr>
              </a:lvl1pPr>
              <a:lvl2pPr marL="742950" indent="-285750" defTabSz="873125" eaLnBrk="0" hangingPunct="0">
                <a:defRPr sz="2400">
                  <a:solidFill>
                    <a:schemeClr val="tx1"/>
                  </a:solidFill>
                  <a:latin typeface="Arial" charset="0"/>
                  <a:ea typeface="ＭＳ Ｐゴシック" charset="0"/>
                </a:defRPr>
              </a:lvl2pPr>
              <a:lvl3pPr marL="1143000" indent="-228600" defTabSz="873125" eaLnBrk="0" hangingPunct="0">
                <a:defRPr sz="2400">
                  <a:solidFill>
                    <a:schemeClr val="tx1"/>
                  </a:solidFill>
                  <a:latin typeface="Arial" charset="0"/>
                  <a:ea typeface="ＭＳ Ｐゴシック" charset="0"/>
                </a:defRPr>
              </a:lvl3pPr>
              <a:lvl4pPr marL="1600200" indent="-228600" defTabSz="873125" eaLnBrk="0" hangingPunct="0">
                <a:defRPr sz="2400">
                  <a:solidFill>
                    <a:schemeClr val="tx1"/>
                  </a:solidFill>
                  <a:latin typeface="Arial" charset="0"/>
                  <a:ea typeface="ＭＳ Ｐゴシック" charset="0"/>
                </a:defRPr>
              </a:lvl4pPr>
              <a:lvl5pPr marL="2057400" indent="-228600" defTabSz="873125" eaLnBrk="0" hangingPunct="0">
                <a:defRPr sz="2400">
                  <a:solidFill>
                    <a:schemeClr val="tx1"/>
                  </a:solidFill>
                  <a:latin typeface="Arial" charset="0"/>
                  <a:ea typeface="ＭＳ Ｐゴシック" charset="0"/>
                </a:defRPr>
              </a:lvl5pPr>
              <a:lvl6pPr marL="2514600" indent="-228600" defTabSz="873125" eaLnBrk="0" fontAlgn="base" hangingPunct="0">
                <a:spcBef>
                  <a:spcPct val="0"/>
                </a:spcBef>
                <a:spcAft>
                  <a:spcPct val="0"/>
                </a:spcAft>
                <a:defRPr sz="2400">
                  <a:solidFill>
                    <a:schemeClr val="tx1"/>
                  </a:solidFill>
                  <a:latin typeface="Arial" charset="0"/>
                  <a:ea typeface="ＭＳ Ｐゴシック" charset="0"/>
                </a:defRPr>
              </a:lvl6pPr>
              <a:lvl7pPr marL="2971800" indent="-228600" defTabSz="873125" eaLnBrk="0" fontAlgn="base" hangingPunct="0">
                <a:spcBef>
                  <a:spcPct val="0"/>
                </a:spcBef>
                <a:spcAft>
                  <a:spcPct val="0"/>
                </a:spcAft>
                <a:defRPr sz="2400">
                  <a:solidFill>
                    <a:schemeClr val="tx1"/>
                  </a:solidFill>
                  <a:latin typeface="Arial" charset="0"/>
                  <a:ea typeface="ＭＳ Ｐゴシック" charset="0"/>
                </a:defRPr>
              </a:lvl7pPr>
              <a:lvl8pPr marL="3429000" indent="-228600" defTabSz="873125" eaLnBrk="0" fontAlgn="base" hangingPunct="0">
                <a:spcBef>
                  <a:spcPct val="0"/>
                </a:spcBef>
                <a:spcAft>
                  <a:spcPct val="0"/>
                </a:spcAft>
                <a:defRPr sz="2400">
                  <a:solidFill>
                    <a:schemeClr val="tx1"/>
                  </a:solidFill>
                  <a:latin typeface="Arial" charset="0"/>
                  <a:ea typeface="ＭＳ Ｐゴシック" charset="0"/>
                </a:defRPr>
              </a:lvl8pPr>
              <a:lvl9pPr marL="3886200" indent="-228600" defTabSz="873125" eaLnBrk="0" fontAlgn="base" hangingPunct="0">
                <a:spcBef>
                  <a:spcPct val="0"/>
                </a:spcBef>
                <a:spcAft>
                  <a:spcPct val="0"/>
                </a:spcAft>
                <a:defRPr sz="2400">
                  <a:solidFill>
                    <a:schemeClr val="tx1"/>
                  </a:solidFill>
                  <a:latin typeface="Arial" charset="0"/>
                  <a:ea typeface="ＭＳ Ｐゴシック" charset="0"/>
                </a:defRPr>
              </a:lvl9pPr>
            </a:lstStyle>
            <a:p>
              <a:pPr marL="0" indent="0" eaLnBrk="1" fontAlgn="base" hangingPunct="1">
                <a:spcBef>
                  <a:spcPct val="0"/>
                </a:spcBef>
                <a:spcAft>
                  <a:spcPct val="0"/>
                </a:spcAft>
              </a:pPr>
              <a:r>
                <a:rPr lang="en-US" sz="1200" dirty="0">
                  <a:solidFill>
                    <a:srgbClr val="000000"/>
                  </a:solidFill>
                </a:rPr>
                <a:t>Disagree</a:t>
              </a:r>
              <a:endParaRPr lang="en-US" sz="1200" dirty="0">
                <a:solidFill>
                  <a:srgbClr val="CC0066"/>
                </a:solidFill>
              </a:endParaRPr>
            </a:p>
          </p:txBody>
        </p:sp>
      </p:grpSp>
    </p:spTree>
    <p:extLst>
      <p:ext uri="{BB962C8B-B14F-4D97-AF65-F5344CB8AC3E}">
        <p14:creationId xmlns:p14="http://schemas.microsoft.com/office/powerpoint/2010/main" val="91960761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rxsSA0xr3U.Mm23rtdwD1w"/>
</p:tagLst>
</file>

<file path=ppt/theme/theme1.xml><?xml version="1.0" encoding="utf-8"?>
<a:theme xmlns:a="http://schemas.openxmlformats.org/drawingml/2006/main" name="2_Default Design">
  <a:themeElements>
    <a:clrScheme name="Sycamore - Project NZ Piracy">
      <a:dk1>
        <a:srgbClr val="000000"/>
      </a:dk1>
      <a:lt1>
        <a:srgbClr val="FFFFFF"/>
      </a:lt1>
      <a:dk2>
        <a:srgbClr val="000000"/>
      </a:dk2>
      <a:lt2>
        <a:srgbClr val="969696"/>
      </a:lt2>
      <a:accent1>
        <a:srgbClr val="9DB43F"/>
      </a:accent1>
      <a:accent2>
        <a:srgbClr val="CC0066"/>
      </a:accent2>
      <a:accent3>
        <a:srgbClr val="FFFFFF"/>
      </a:accent3>
      <a:accent4>
        <a:srgbClr val="000000"/>
      </a:accent4>
      <a:accent5>
        <a:srgbClr val="CCD6AF"/>
      </a:accent5>
      <a:accent6>
        <a:srgbClr val="B9005C"/>
      </a:accent6>
      <a:hlink>
        <a:srgbClr val="E4EBC7"/>
      </a:hlink>
      <a:folHlink>
        <a:srgbClr val="660033"/>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efault Design 13">
        <a:dk1>
          <a:srgbClr val="000000"/>
        </a:dk1>
        <a:lt1>
          <a:srgbClr val="FFFFFF"/>
        </a:lt1>
        <a:dk2>
          <a:srgbClr val="000000"/>
        </a:dk2>
        <a:lt2>
          <a:srgbClr val="777777"/>
        </a:lt2>
        <a:accent1>
          <a:srgbClr val="9DB43F"/>
        </a:accent1>
        <a:accent2>
          <a:srgbClr val="A9CCEF"/>
        </a:accent2>
        <a:accent3>
          <a:srgbClr val="FFFFFF"/>
        </a:accent3>
        <a:accent4>
          <a:srgbClr val="000000"/>
        </a:accent4>
        <a:accent5>
          <a:srgbClr val="CCD6AF"/>
        </a:accent5>
        <a:accent6>
          <a:srgbClr val="99B9D9"/>
        </a:accent6>
        <a:hlink>
          <a:srgbClr val="E4EBC7"/>
        </a:hlink>
        <a:folHlink>
          <a:srgbClr val="A50021"/>
        </a:folHlink>
      </a:clrScheme>
      <a:clrMap bg1="lt1" tx1="dk1" bg2="lt2" tx2="dk2" accent1="accent1" accent2="accent2" accent3="accent3" accent4="accent4" accent5="accent5" accent6="accent6" hlink="hlink" folHlink="folHlink"/>
    </a:extraClrScheme>
    <a:extraClrScheme>
      <a:clrScheme name="1_Default Design 14">
        <a:dk1>
          <a:srgbClr val="000000"/>
        </a:dk1>
        <a:lt1>
          <a:srgbClr val="FFFFFF"/>
        </a:lt1>
        <a:dk2>
          <a:srgbClr val="000000"/>
        </a:dk2>
        <a:lt2>
          <a:srgbClr val="777777"/>
        </a:lt2>
        <a:accent1>
          <a:srgbClr val="9DB43F"/>
        </a:accent1>
        <a:accent2>
          <a:srgbClr val="A9CCEF"/>
        </a:accent2>
        <a:accent3>
          <a:srgbClr val="FFFFFF"/>
        </a:accent3>
        <a:accent4>
          <a:srgbClr val="000000"/>
        </a:accent4>
        <a:accent5>
          <a:srgbClr val="CCD6AF"/>
        </a:accent5>
        <a:accent6>
          <a:srgbClr val="99B9D9"/>
        </a:accent6>
        <a:hlink>
          <a:srgbClr val="E4EBC7"/>
        </a:hlink>
        <a:folHlink>
          <a:srgbClr val="CC9900"/>
        </a:folHlink>
      </a:clrScheme>
      <a:clrMap bg1="lt1" tx1="dk1" bg2="lt2" tx2="dk2" accent1="accent1" accent2="accent2" accent3="accent3" accent4="accent4" accent5="accent5" accent6="accent6" hlink="hlink" folHlink="folHlink"/>
    </a:extraClrScheme>
    <a:extraClrScheme>
      <a:clrScheme name="1_Default Design 15">
        <a:dk1>
          <a:srgbClr val="000000"/>
        </a:dk1>
        <a:lt1>
          <a:srgbClr val="FFFFFF"/>
        </a:lt1>
        <a:dk2>
          <a:srgbClr val="000000"/>
        </a:dk2>
        <a:lt2>
          <a:srgbClr val="777777"/>
        </a:lt2>
        <a:accent1>
          <a:srgbClr val="9DB43F"/>
        </a:accent1>
        <a:accent2>
          <a:srgbClr val="B0CCE8"/>
        </a:accent2>
        <a:accent3>
          <a:srgbClr val="FFFFFF"/>
        </a:accent3>
        <a:accent4>
          <a:srgbClr val="000000"/>
        </a:accent4>
        <a:accent5>
          <a:srgbClr val="CCD6AF"/>
        </a:accent5>
        <a:accent6>
          <a:srgbClr val="9FB9D2"/>
        </a:accent6>
        <a:hlink>
          <a:srgbClr val="E4EBC7"/>
        </a:hlink>
        <a:folHlink>
          <a:srgbClr val="CC9900"/>
        </a:folHlink>
      </a:clrScheme>
      <a:clrMap bg1="lt1" tx1="dk1" bg2="lt2" tx2="dk2" accent1="accent1" accent2="accent2" accent3="accent3" accent4="accent4" accent5="accent5" accent6="accent6" hlink="hlink" folHlink="folHlink"/>
    </a:extraClrScheme>
    <a:extraClrScheme>
      <a:clrScheme name="1_Default Design 16">
        <a:dk1>
          <a:srgbClr val="000000"/>
        </a:dk1>
        <a:lt1>
          <a:srgbClr val="FFFFFF"/>
        </a:lt1>
        <a:dk2>
          <a:srgbClr val="000000"/>
        </a:dk2>
        <a:lt2>
          <a:srgbClr val="969696"/>
        </a:lt2>
        <a:accent1>
          <a:srgbClr val="9DB43F"/>
        </a:accent1>
        <a:accent2>
          <a:srgbClr val="B0CCE8"/>
        </a:accent2>
        <a:accent3>
          <a:srgbClr val="FFFFFF"/>
        </a:accent3>
        <a:accent4>
          <a:srgbClr val="000000"/>
        </a:accent4>
        <a:accent5>
          <a:srgbClr val="CCD6AF"/>
        </a:accent5>
        <a:accent6>
          <a:srgbClr val="9FB9D2"/>
        </a:accent6>
        <a:hlink>
          <a:srgbClr val="E4EBC7"/>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Sycamore">
      <a:dk1>
        <a:srgbClr val="000000"/>
      </a:dk1>
      <a:lt1>
        <a:srgbClr val="FFFFFF"/>
      </a:lt1>
      <a:dk2>
        <a:srgbClr val="000000"/>
      </a:dk2>
      <a:lt2>
        <a:srgbClr val="969696"/>
      </a:lt2>
      <a:accent1>
        <a:srgbClr val="9DB43F"/>
      </a:accent1>
      <a:accent2>
        <a:srgbClr val="CC0066"/>
      </a:accent2>
      <a:accent3>
        <a:srgbClr val="FFFFFF"/>
      </a:accent3>
      <a:accent4>
        <a:srgbClr val="969696"/>
      </a:accent4>
      <a:accent5>
        <a:srgbClr val="CCD6AF"/>
      </a:accent5>
      <a:accent6>
        <a:srgbClr val="660032"/>
      </a:accent6>
      <a:hlink>
        <a:srgbClr val="000000"/>
      </a:hlink>
      <a:folHlink>
        <a:srgbClr val="00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969696"/>
        </a:lt2>
        <a:accent1>
          <a:srgbClr val="9DB43F"/>
        </a:accent1>
        <a:accent2>
          <a:srgbClr val="B0CCE8"/>
        </a:accent2>
        <a:accent3>
          <a:srgbClr val="FFFFFF"/>
        </a:accent3>
        <a:accent4>
          <a:srgbClr val="000000"/>
        </a:accent4>
        <a:accent5>
          <a:srgbClr val="CCD6AF"/>
        </a:accent5>
        <a:accent6>
          <a:srgbClr val="9FB9D2"/>
        </a:accent6>
        <a:hlink>
          <a:srgbClr val="E4EBC7"/>
        </a:hlink>
        <a:folHlink>
          <a:srgbClr val="CC99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969696"/>
        </a:lt2>
        <a:accent1>
          <a:srgbClr val="9DB43F"/>
        </a:accent1>
        <a:accent2>
          <a:srgbClr val="CC0066"/>
        </a:accent2>
        <a:accent3>
          <a:srgbClr val="FFFFFF"/>
        </a:accent3>
        <a:accent4>
          <a:srgbClr val="000000"/>
        </a:accent4>
        <a:accent5>
          <a:srgbClr val="CCD6AF"/>
        </a:accent5>
        <a:accent6>
          <a:srgbClr val="B9005C"/>
        </a:accent6>
        <a:hlink>
          <a:srgbClr val="E4EBC7"/>
        </a:hlink>
        <a:folHlink>
          <a:srgbClr val="660033"/>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Custom Design">
  <a:themeElements>
    <a:clrScheme name="Sycamore">
      <a:dk1>
        <a:srgbClr val="000000"/>
      </a:dk1>
      <a:lt1>
        <a:srgbClr val="FFFFFF"/>
      </a:lt1>
      <a:dk2>
        <a:srgbClr val="000000"/>
      </a:dk2>
      <a:lt2>
        <a:srgbClr val="969696"/>
      </a:lt2>
      <a:accent1>
        <a:srgbClr val="9DB43F"/>
      </a:accent1>
      <a:accent2>
        <a:srgbClr val="CC0066"/>
      </a:accent2>
      <a:accent3>
        <a:srgbClr val="FFFFFF"/>
      </a:accent3>
      <a:accent4>
        <a:srgbClr val="969696"/>
      </a:accent4>
      <a:accent5>
        <a:srgbClr val="CCD6AF"/>
      </a:accent5>
      <a:accent6>
        <a:srgbClr val="660032"/>
      </a:accent6>
      <a:hlink>
        <a:srgbClr val="000000"/>
      </a:hlink>
      <a:folHlink>
        <a:srgbClr val="00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969696"/>
        </a:lt2>
        <a:accent1>
          <a:srgbClr val="9DB43F"/>
        </a:accent1>
        <a:accent2>
          <a:srgbClr val="B0CCE8"/>
        </a:accent2>
        <a:accent3>
          <a:srgbClr val="FFFFFF"/>
        </a:accent3>
        <a:accent4>
          <a:srgbClr val="000000"/>
        </a:accent4>
        <a:accent5>
          <a:srgbClr val="CCD6AF"/>
        </a:accent5>
        <a:accent6>
          <a:srgbClr val="9FB9D2"/>
        </a:accent6>
        <a:hlink>
          <a:srgbClr val="E4EBC7"/>
        </a:hlink>
        <a:folHlink>
          <a:srgbClr val="CC99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969696"/>
        </a:lt2>
        <a:accent1>
          <a:srgbClr val="9DB43F"/>
        </a:accent1>
        <a:accent2>
          <a:srgbClr val="CC0066"/>
        </a:accent2>
        <a:accent3>
          <a:srgbClr val="FFFFFF"/>
        </a:accent3>
        <a:accent4>
          <a:srgbClr val="000000"/>
        </a:accent4>
        <a:accent5>
          <a:srgbClr val="CCD6AF"/>
        </a:accent5>
        <a:accent6>
          <a:srgbClr val="B9005C"/>
        </a:accent6>
        <a:hlink>
          <a:srgbClr val="E4EBC7"/>
        </a:hlink>
        <a:folHlink>
          <a:srgbClr val="66003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Custom Design">
  <a:themeElements>
    <a:clrScheme name="Sycamore Project Ryan">
      <a:dk1>
        <a:srgbClr val="000000"/>
      </a:dk1>
      <a:lt1>
        <a:srgbClr val="FFFFFF"/>
      </a:lt1>
      <a:dk2>
        <a:srgbClr val="000000"/>
      </a:dk2>
      <a:lt2>
        <a:srgbClr val="969696"/>
      </a:lt2>
      <a:accent1>
        <a:srgbClr val="9DB43F"/>
      </a:accent1>
      <a:accent2>
        <a:srgbClr val="660033"/>
      </a:accent2>
      <a:accent3>
        <a:srgbClr val="969696"/>
      </a:accent3>
      <a:accent4>
        <a:srgbClr val="CC0066"/>
      </a:accent4>
      <a:accent5>
        <a:srgbClr val="CCD6AF"/>
      </a:accent5>
      <a:accent6>
        <a:srgbClr val="E4EBC7"/>
      </a:accent6>
      <a:hlink>
        <a:srgbClr val="000000"/>
      </a:hlink>
      <a:folHlink>
        <a:srgbClr val="0000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000000"/>
        </a:dk1>
        <a:lt1>
          <a:srgbClr val="FFFFFF"/>
        </a:lt1>
        <a:dk2>
          <a:srgbClr val="000000"/>
        </a:dk2>
        <a:lt2>
          <a:srgbClr val="969696"/>
        </a:lt2>
        <a:accent1>
          <a:srgbClr val="9DB43F"/>
        </a:accent1>
        <a:accent2>
          <a:srgbClr val="B0CCE8"/>
        </a:accent2>
        <a:accent3>
          <a:srgbClr val="FFFFFF"/>
        </a:accent3>
        <a:accent4>
          <a:srgbClr val="000000"/>
        </a:accent4>
        <a:accent5>
          <a:srgbClr val="CCD6AF"/>
        </a:accent5>
        <a:accent6>
          <a:srgbClr val="9FB9D2"/>
        </a:accent6>
        <a:hlink>
          <a:srgbClr val="E4EBC7"/>
        </a:hlink>
        <a:folHlink>
          <a:srgbClr val="CC9900"/>
        </a:folHlink>
      </a:clrScheme>
      <a:clrMap bg1="lt1" tx1="dk1" bg2="lt2" tx2="dk2" accent1="accent1" accent2="accent2" accent3="accent3" accent4="accent4" accent5="accent5" accent6="accent6" hlink="hlink" folHlink="folHlink"/>
    </a:extraClrScheme>
    <a:extraClrScheme>
      <a:clrScheme name="Custom Design 14">
        <a:dk1>
          <a:srgbClr val="000000"/>
        </a:dk1>
        <a:lt1>
          <a:srgbClr val="FFFFFF"/>
        </a:lt1>
        <a:dk2>
          <a:srgbClr val="000000"/>
        </a:dk2>
        <a:lt2>
          <a:srgbClr val="969696"/>
        </a:lt2>
        <a:accent1>
          <a:srgbClr val="9DB43F"/>
        </a:accent1>
        <a:accent2>
          <a:srgbClr val="CC0066"/>
        </a:accent2>
        <a:accent3>
          <a:srgbClr val="FFFFFF"/>
        </a:accent3>
        <a:accent4>
          <a:srgbClr val="000000"/>
        </a:accent4>
        <a:accent5>
          <a:srgbClr val="CCD6AF"/>
        </a:accent5>
        <a:accent6>
          <a:srgbClr val="B9005C"/>
        </a:accent6>
        <a:hlink>
          <a:srgbClr val="E4EBC7"/>
        </a:hlink>
        <a:folHlink>
          <a:srgbClr val="660033"/>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1754</TotalTime>
  <Words>651</Words>
  <Application>Microsoft Office PowerPoint</Application>
  <PresentationFormat>Widescreen</PresentationFormat>
  <Paragraphs>137</Paragraphs>
  <Slides>6</Slides>
  <Notes>5</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6</vt:i4>
      </vt:variant>
    </vt:vector>
  </HeadingPairs>
  <TitlesOfParts>
    <vt:vector size="14" baseType="lpstr">
      <vt:lpstr>ＭＳ Ｐゴシック</vt:lpstr>
      <vt:lpstr>Arial</vt:lpstr>
      <vt:lpstr>Calibri</vt:lpstr>
      <vt:lpstr>Times New Roman</vt:lpstr>
      <vt:lpstr>2_Default Design</vt:lpstr>
      <vt:lpstr>1_Custom Design</vt:lpstr>
      <vt:lpstr>4_Custom Design</vt:lpstr>
      <vt:lpstr>Custom Design</vt:lpstr>
      <vt:lpstr>Excerpts from Sycamore Presentation </vt:lpstr>
      <vt:lpstr>Reported piracy in Singapore is high</vt:lpstr>
      <vt:lpstr>The idea of ‘FREE’ is psychologically powerful</vt:lpstr>
      <vt:lpstr>The risks are known but underweighted or discounted</vt:lpstr>
      <vt:lpstr>Risk of exposure to unsavoury advertising -  known but not salient</vt:lpstr>
      <vt:lpstr>Likely response to regulation?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Anna Meadows</dc:creator>
  <cp:lastModifiedBy>Cathryn Chase</cp:lastModifiedBy>
  <cp:revision>15</cp:revision>
  <dcterms:created xsi:type="dcterms:W3CDTF">2017-07-17T22:19:03Z</dcterms:created>
  <dcterms:modified xsi:type="dcterms:W3CDTF">2017-09-11T06:07:11Z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